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1" r:id="rId2"/>
    <p:sldId id="282" r:id="rId3"/>
    <p:sldId id="306" r:id="rId4"/>
    <p:sldId id="273" r:id="rId5"/>
    <p:sldId id="298" r:id="rId6"/>
    <p:sldId id="288" r:id="rId7"/>
    <p:sldId id="283" r:id="rId8"/>
    <p:sldId id="285" r:id="rId9"/>
    <p:sldId id="286" r:id="rId10"/>
    <p:sldId id="303" r:id="rId11"/>
    <p:sldId id="307" r:id="rId12"/>
    <p:sldId id="277" r:id="rId13"/>
    <p:sldId id="299" r:id="rId14"/>
    <p:sldId id="279" r:id="rId15"/>
    <p:sldId id="257" r:id="rId16"/>
    <p:sldId id="258" r:id="rId17"/>
    <p:sldId id="259" r:id="rId18"/>
    <p:sldId id="278" r:id="rId19"/>
    <p:sldId id="260" r:id="rId20"/>
    <p:sldId id="280" r:id="rId21"/>
    <p:sldId id="290" r:id="rId22"/>
    <p:sldId id="281" r:id="rId23"/>
    <p:sldId id="292" r:id="rId24"/>
    <p:sldId id="304" r:id="rId25"/>
    <p:sldId id="305" r:id="rId26"/>
    <p:sldId id="297" r:id="rId27"/>
    <p:sldId id="296" r:id="rId28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81"/>
    <a:srgbClr val="FFBFBF"/>
    <a:srgbClr val="48599F"/>
    <a:srgbClr val="FFD985"/>
    <a:srgbClr val="C8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zakon.rada.gov.ua/laws/show/4742-20#Text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zakon.rada.gov.ua/laws/show/4742-20#Text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FEF23-7E60-42E8-9B2F-F6E799E82A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B99696B-62A2-401F-96E0-C1CFA63FB490}">
      <dgm:prSet phldrT="[Текст]" phldr="0"/>
      <dgm:spPr/>
      <dgm:t>
        <a:bodyPr/>
        <a:lstStyle/>
        <a:p>
          <a:r>
            <a:rPr lang="uk-UA" dirty="0"/>
            <a:t>Проф. Ніколаєва Софія Юріївна</a:t>
          </a:r>
          <a:endParaRPr lang="ru-UA" dirty="0"/>
        </a:p>
      </dgm:t>
    </dgm:pt>
    <dgm:pt modelId="{729946C8-FB9E-4CAC-ABAC-91F2E3EB94A0}" type="parTrans" cxnId="{67210142-CE08-424B-8A58-6484158169AD}">
      <dgm:prSet/>
      <dgm:spPr/>
      <dgm:t>
        <a:bodyPr/>
        <a:lstStyle/>
        <a:p>
          <a:endParaRPr lang="ru-UA"/>
        </a:p>
      </dgm:t>
    </dgm:pt>
    <dgm:pt modelId="{4D45113D-3D7C-45C4-8E10-4DD90A9D05E7}" type="sibTrans" cxnId="{67210142-CE08-424B-8A58-6484158169AD}">
      <dgm:prSet/>
      <dgm:spPr/>
      <dgm:t>
        <a:bodyPr/>
        <a:lstStyle/>
        <a:p>
          <a:endParaRPr lang="ru-UA"/>
        </a:p>
      </dgm:t>
    </dgm:pt>
    <dgm:pt modelId="{AA473348-D127-488C-9B22-D820D20F22C6}">
      <dgm:prSet phldrT="[Текст]" phldr="0"/>
      <dgm:spPr>
        <a:solidFill>
          <a:schemeClr val="accent2">
            <a:lumMod val="20000"/>
            <a:lumOff val="80000"/>
          </a:schemeClr>
        </a:solidFill>
        <a:ln w="38100">
          <a:solidFill>
            <a:srgbClr val="48599F"/>
          </a:solidFill>
        </a:ln>
      </dgm:spPr>
      <dgm:t>
        <a:bodyPr/>
        <a:lstStyle/>
        <a:p>
          <a:r>
            <a:rPr lang="uk-UA" dirty="0">
              <a:solidFill>
                <a:srgbClr val="003981"/>
              </a:solidFill>
            </a:rPr>
            <a:t>Ідея</a:t>
          </a:r>
          <a:endParaRPr lang="ru-UA" dirty="0">
            <a:solidFill>
              <a:srgbClr val="003981"/>
            </a:solidFill>
          </a:endParaRPr>
        </a:p>
      </dgm:t>
    </dgm:pt>
    <dgm:pt modelId="{FD2F1F93-CEFA-4747-941D-D8CD4586F92A}" type="parTrans" cxnId="{B02C1A41-EA6F-4F20-BD86-D0FD26752B09}">
      <dgm:prSet/>
      <dgm:spPr/>
      <dgm:t>
        <a:bodyPr/>
        <a:lstStyle/>
        <a:p>
          <a:endParaRPr lang="ru-UA"/>
        </a:p>
      </dgm:t>
    </dgm:pt>
    <dgm:pt modelId="{339BD05B-ED80-4659-AE63-8273DE250B3B}" type="sibTrans" cxnId="{B02C1A41-EA6F-4F20-BD86-D0FD26752B09}">
      <dgm:prSet/>
      <dgm:spPr/>
      <dgm:t>
        <a:bodyPr/>
        <a:lstStyle/>
        <a:p>
          <a:endParaRPr lang="ru-UA"/>
        </a:p>
      </dgm:t>
    </dgm:pt>
    <dgm:pt modelId="{DB7D5337-3D6F-42AC-8814-33FAC534FE66}">
      <dgm:prSet phldrT="[Текст]" phldr="0"/>
      <dgm:spPr/>
      <dgm:t>
        <a:bodyPr/>
        <a:lstStyle/>
        <a:p>
          <a:r>
            <a:rPr lang="en-US" dirty="0"/>
            <a:t>Chat GPT</a:t>
          </a:r>
          <a:endParaRPr lang="ru-UA" dirty="0"/>
        </a:p>
      </dgm:t>
    </dgm:pt>
    <dgm:pt modelId="{2BFBB882-FA30-4478-AC3A-64F8B60CCE44}" type="parTrans" cxnId="{153A07D6-AA5E-4F7F-BF10-77F880828D4C}">
      <dgm:prSet/>
      <dgm:spPr/>
      <dgm:t>
        <a:bodyPr/>
        <a:lstStyle/>
        <a:p>
          <a:endParaRPr lang="ru-UA"/>
        </a:p>
      </dgm:t>
    </dgm:pt>
    <dgm:pt modelId="{6B5357D3-373C-432A-B2BE-5B88CAD3CFED}" type="sibTrans" cxnId="{153A07D6-AA5E-4F7F-BF10-77F880828D4C}">
      <dgm:prSet/>
      <dgm:spPr/>
      <dgm:t>
        <a:bodyPr/>
        <a:lstStyle/>
        <a:p>
          <a:endParaRPr lang="ru-UA"/>
        </a:p>
      </dgm:t>
    </dgm:pt>
    <dgm:pt modelId="{716CFB54-262D-4074-97F0-4C72E3F05F72}">
      <dgm:prSet phldrT="[Текст]" phldr="0"/>
      <dgm:spPr/>
      <dgm:t>
        <a:bodyPr/>
        <a:lstStyle/>
        <a:p>
          <a:r>
            <a:rPr lang="uk-UA" dirty="0">
              <a:solidFill>
                <a:srgbClr val="003981"/>
              </a:solidFill>
            </a:rPr>
            <a:t>Емблема та технічне оформлення 4 слайдів</a:t>
          </a:r>
          <a:endParaRPr lang="ru-UA" dirty="0">
            <a:solidFill>
              <a:srgbClr val="003981"/>
            </a:solidFill>
          </a:endParaRPr>
        </a:p>
      </dgm:t>
    </dgm:pt>
    <dgm:pt modelId="{ED225666-34B0-45F1-A34C-8C5EB31E20BF}" type="parTrans" cxnId="{8B1B86CE-3358-45F5-AEB2-6F8C22C3D0CE}">
      <dgm:prSet/>
      <dgm:spPr/>
      <dgm:t>
        <a:bodyPr/>
        <a:lstStyle/>
        <a:p>
          <a:endParaRPr lang="ru-UA"/>
        </a:p>
      </dgm:t>
    </dgm:pt>
    <dgm:pt modelId="{CACBC668-7275-450A-BDDD-46395F7C39B5}" type="sibTrans" cxnId="{8B1B86CE-3358-45F5-AEB2-6F8C22C3D0CE}">
      <dgm:prSet/>
      <dgm:spPr/>
      <dgm:t>
        <a:bodyPr/>
        <a:lstStyle/>
        <a:p>
          <a:endParaRPr lang="ru-UA"/>
        </a:p>
      </dgm:t>
    </dgm:pt>
    <dgm:pt modelId="{BB8E6DD8-ACA3-4795-8B4B-FE9ED5EFF73B}">
      <dgm:prSet phldrT="[Текст]" phldr="0"/>
      <dgm:spPr>
        <a:solidFill>
          <a:schemeClr val="accent2">
            <a:lumMod val="20000"/>
            <a:lumOff val="80000"/>
          </a:schemeClr>
        </a:solidFill>
        <a:ln w="38100">
          <a:solidFill>
            <a:srgbClr val="48599F"/>
          </a:solidFill>
        </a:ln>
      </dgm:spPr>
      <dgm:t>
        <a:bodyPr/>
        <a:lstStyle/>
        <a:p>
          <a:endParaRPr lang="ru-UA" dirty="0"/>
        </a:p>
      </dgm:t>
    </dgm:pt>
    <dgm:pt modelId="{560F1A0B-6AB3-4F22-8BD1-F612059BC30C}" type="parTrans" cxnId="{1F1E70E1-8DCF-4EE6-9377-57E240AB3355}">
      <dgm:prSet/>
      <dgm:spPr/>
      <dgm:t>
        <a:bodyPr/>
        <a:lstStyle/>
        <a:p>
          <a:endParaRPr lang="ru-UA"/>
        </a:p>
      </dgm:t>
    </dgm:pt>
    <dgm:pt modelId="{2C7405A7-31C4-4043-BDDF-D4AEE9377A30}" type="sibTrans" cxnId="{1F1E70E1-8DCF-4EE6-9377-57E240AB3355}">
      <dgm:prSet/>
      <dgm:spPr/>
      <dgm:t>
        <a:bodyPr/>
        <a:lstStyle/>
        <a:p>
          <a:endParaRPr lang="ru-UA"/>
        </a:p>
      </dgm:t>
    </dgm:pt>
    <dgm:pt modelId="{07EEFC2E-AC96-4AD8-B5E4-0026D0903E47}">
      <dgm:prSet phldrT="[Текст]" phldr="0"/>
      <dgm:spPr>
        <a:solidFill>
          <a:schemeClr val="accent2">
            <a:lumMod val="20000"/>
            <a:lumOff val="80000"/>
          </a:schemeClr>
        </a:solidFill>
        <a:ln w="38100">
          <a:solidFill>
            <a:srgbClr val="48599F"/>
          </a:solidFill>
        </a:ln>
      </dgm:spPr>
      <dgm:t>
        <a:bodyPr/>
        <a:lstStyle/>
        <a:p>
          <a:r>
            <a:rPr lang="uk-UA" dirty="0">
              <a:solidFill>
                <a:srgbClr val="003981"/>
              </a:solidFill>
            </a:rPr>
            <a:t>Зміст слайдів</a:t>
          </a:r>
          <a:endParaRPr lang="ru-UA" dirty="0">
            <a:solidFill>
              <a:srgbClr val="003981"/>
            </a:solidFill>
          </a:endParaRPr>
        </a:p>
      </dgm:t>
    </dgm:pt>
    <dgm:pt modelId="{31DFAA79-3DFE-4BD8-98C6-DF2A05458DDA}" type="parTrans" cxnId="{EC250AA3-CC4F-46CA-BEF6-7932C6E62868}">
      <dgm:prSet/>
      <dgm:spPr/>
      <dgm:t>
        <a:bodyPr/>
        <a:lstStyle/>
        <a:p>
          <a:endParaRPr lang="ru-UA"/>
        </a:p>
      </dgm:t>
    </dgm:pt>
    <dgm:pt modelId="{1F3B92D7-DE96-4367-AF64-79B3AA2B86B1}" type="sibTrans" cxnId="{EC250AA3-CC4F-46CA-BEF6-7932C6E62868}">
      <dgm:prSet/>
      <dgm:spPr/>
      <dgm:t>
        <a:bodyPr/>
        <a:lstStyle/>
        <a:p>
          <a:endParaRPr lang="ru-UA"/>
        </a:p>
      </dgm:t>
    </dgm:pt>
    <dgm:pt modelId="{7948A266-4CEB-49F0-8AA3-A199E2288007}">
      <dgm:prSet phldrT="[Текст]" phldr="0"/>
      <dgm:spPr>
        <a:solidFill>
          <a:schemeClr val="accent2">
            <a:lumMod val="20000"/>
            <a:lumOff val="80000"/>
          </a:schemeClr>
        </a:solidFill>
        <a:ln w="38100">
          <a:solidFill>
            <a:srgbClr val="48599F"/>
          </a:solidFill>
        </a:ln>
      </dgm:spPr>
      <dgm:t>
        <a:bodyPr/>
        <a:lstStyle/>
        <a:p>
          <a:r>
            <a:rPr lang="uk-UA" dirty="0">
              <a:solidFill>
                <a:srgbClr val="003981"/>
              </a:solidFill>
            </a:rPr>
            <a:t>Рекомендації з оформлення</a:t>
          </a:r>
          <a:endParaRPr lang="ru-UA" dirty="0">
            <a:solidFill>
              <a:srgbClr val="003981"/>
            </a:solidFill>
          </a:endParaRPr>
        </a:p>
      </dgm:t>
    </dgm:pt>
    <dgm:pt modelId="{A57C9C4B-C158-446A-A966-EC2C5B6A824E}" type="parTrans" cxnId="{FEB1453D-DC13-4ED3-8FE8-83B8BB083B42}">
      <dgm:prSet/>
      <dgm:spPr/>
      <dgm:t>
        <a:bodyPr/>
        <a:lstStyle/>
        <a:p>
          <a:endParaRPr lang="ru-UA"/>
        </a:p>
      </dgm:t>
    </dgm:pt>
    <dgm:pt modelId="{F389D143-6B9F-49B1-83CD-6617013F4374}" type="sibTrans" cxnId="{FEB1453D-DC13-4ED3-8FE8-83B8BB083B42}">
      <dgm:prSet/>
      <dgm:spPr/>
      <dgm:t>
        <a:bodyPr/>
        <a:lstStyle/>
        <a:p>
          <a:endParaRPr lang="ru-UA"/>
        </a:p>
      </dgm:t>
    </dgm:pt>
    <dgm:pt modelId="{8B795EEB-0767-485B-86DC-ADF313BE85D2}">
      <dgm:prSet/>
      <dgm:spPr/>
      <dgm:t>
        <a:bodyPr/>
        <a:lstStyle/>
        <a:p>
          <a:r>
            <a:rPr lang="en-US" dirty="0"/>
            <a:t>Google – </a:t>
          </a:r>
          <a:r>
            <a:rPr lang="uk-UA" dirty="0"/>
            <a:t>усі використані зображення</a:t>
          </a:r>
          <a:endParaRPr lang="ru-UA" dirty="0"/>
        </a:p>
      </dgm:t>
    </dgm:pt>
    <dgm:pt modelId="{C0EE0ECB-E003-439D-A462-4BE7580D5EBD}" type="parTrans" cxnId="{C843BD97-2BD0-46D1-BEF0-01977717FD35}">
      <dgm:prSet/>
      <dgm:spPr/>
      <dgm:t>
        <a:bodyPr/>
        <a:lstStyle/>
        <a:p>
          <a:endParaRPr lang="ru-UA"/>
        </a:p>
      </dgm:t>
    </dgm:pt>
    <dgm:pt modelId="{170AF30D-4448-4CC2-877F-D0DE18BEFA51}" type="sibTrans" cxnId="{C843BD97-2BD0-46D1-BEF0-01977717FD35}">
      <dgm:prSet/>
      <dgm:spPr/>
      <dgm:t>
        <a:bodyPr/>
        <a:lstStyle/>
        <a:p>
          <a:endParaRPr lang="ru-UA"/>
        </a:p>
      </dgm:t>
    </dgm:pt>
    <dgm:pt modelId="{CFEA0A1B-2157-4F4C-B684-5E205A8722FD}" type="pres">
      <dgm:prSet presAssocID="{DB5FEF23-7E60-42E8-9B2F-F6E799E82AD0}" presName="linear" presStyleCnt="0">
        <dgm:presLayoutVars>
          <dgm:animLvl val="lvl"/>
          <dgm:resizeHandles val="exact"/>
        </dgm:presLayoutVars>
      </dgm:prSet>
      <dgm:spPr/>
    </dgm:pt>
    <dgm:pt modelId="{2BA23ED0-E182-45C2-BC25-F3F8B30DA02C}" type="pres">
      <dgm:prSet presAssocID="{CB99696B-62A2-401F-96E0-C1CFA63FB4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7D1CAED-80E1-4A08-A1D3-9EC2F3239AE1}" type="pres">
      <dgm:prSet presAssocID="{CB99696B-62A2-401F-96E0-C1CFA63FB490}" presName="childText" presStyleLbl="revTx" presStyleIdx="0" presStyleCnt="2">
        <dgm:presLayoutVars>
          <dgm:bulletEnabled val="1"/>
        </dgm:presLayoutVars>
      </dgm:prSet>
      <dgm:spPr/>
    </dgm:pt>
    <dgm:pt modelId="{FAEF83A8-B1DC-447B-8A50-6BA6E4140AF6}" type="pres">
      <dgm:prSet presAssocID="{DB7D5337-3D6F-42AC-8814-33FAC534FE6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E371AAC-2A4A-431F-8A4F-6CC0EE9CA869}" type="pres">
      <dgm:prSet presAssocID="{DB7D5337-3D6F-42AC-8814-33FAC534FE66}" presName="childText" presStyleLbl="revTx" presStyleIdx="1" presStyleCnt="2">
        <dgm:presLayoutVars>
          <dgm:bulletEnabled val="1"/>
        </dgm:presLayoutVars>
      </dgm:prSet>
      <dgm:spPr/>
    </dgm:pt>
    <dgm:pt modelId="{8FB79BAA-6BDE-4718-8C83-4350E1CAC1FA}" type="pres">
      <dgm:prSet presAssocID="{8B795EEB-0767-485B-86DC-ADF313BE85D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C4D191A-8560-49EB-8D11-FC97A27E3C0E}" type="presOf" srcId="{7948A266-4CEB-49F0-8AA3-A199E2288007}" destId="{57D1CAED-80E1-4A08-A1D3-9EC2F3239AE1}" srcOrd="0" destOrd="2" presId="urn:microsoft.com/office/officeart/2005/8/layout/vList2"/>
    <dgm:cxn modelId="{1116E92E-5A3F-4A4E-902E-5B397EA07F20}" type="presOf" srcId="{AA473348-D127-488C-9B22-D820D20F22C6}" destId="{57D1CAED-80E1-4A08-A1D3-9EC2F3239AE1}" srcOrd="0" destOrd="0" presId="urn:microsoft.com/office/officeart/2005/8/layout/vList2"/>
    <dgm:cxn modelId="{FEB1453D-DC13-4ED3-8FE8-83B8BB083B42}" srcId="{CB99696B-62A2-401F-96E0-C1CFA63FB490}" destId="{7948A266-4CEB-49F0-8AA3-A199E2288007}" srcOrd="2" destOrd="0" parTransId="{A57C9C4B-C158-446A-A966-EC2C5B6A824E}" sibTransId="{F389D143-6B9F-49B1-83CD-6617013F4374}"/>
    <dgm:cxn modelId="{B02C1A41-EA6F-4F20-BD86-D0FD26752B09}" srcId="{CB99696B-62A2-401F-96E0-C1CFA63FB490}" destId="{AA473348-D127-488C-9B22-D820D20F22C6}" srcOrd="0" destOrd="0" parTransId="{FD2F1F93-CEFA-4747-941D-D8CD4586F92A}" sibTransId="{339BD05B-ED80-4659-AE63-8273DE250B3B}"/>
    <dgm:cxn modelId="{67210142-CE08-424B-8A58-6484158169AD}" srcId="{DB5FEF23-7E60-42E8-9B2F-F6E799E82AD0}" destId="{CB99696B-62A2-401F-96E0-C1CFA63FB490}" srcOrd="0" destOrd="0" parTransId="{729946C8-FB9E-4CAC-ABAC-91F2E3EB94A0}" sibTransId="{4D45113D-3D7C-45C4-8E10-4DD90A9D05E7}"/>
    <dgm:cxn modelId="{AFCF1050-FEF0-48AB-8257-2563CB27165D}" type="presOf" srcId="{DB5FEF23-7E60-42E8-9B2F-F6E799E82AD0}" destId="{CFEA0A1B-2157-4F4C-B684-5E205A8722FD}" srcOrd="0" destOrd="0" presId="urn:microsoft.com/office/officeart/2005/8/layout/vList2"/>
    <dgm:cxn modelId="{37BD9A53-0F05-4AAD-8EAB-A47AD21EEB03}" type="presOf" srcId="{716CFB54-262D-4074-97F0-4C72E3F05F72}" destId="{3E371AAC-2A4A-431F-8A4F-6CC0EE9CA869}" srcOrd="0" destOrd="0" presId="urn:microsoft.com/office/officeart/2005/8/layout/vList2"/>
    <dgm:cxn modelId="{9488B579-BCFC-4C8D-9DD8-AEC08DEEB943}" type="presOf" srcId="{BB8E6DD8-ACA3-4795-8B4B-FE9ED5EFF73B}" destId="{57D1CAED-80E1-4A08-A1D3-9EC2F3239AE1}" srcOrd="0" destOrd="3" presId="urn:microsoft.com/office/officeart/2005/8/layout/vList2"/>
    <dgm:cxn modelId="{C302A15A-FD5F-4262-83F7-7BBF2C9F0D87}" type="presOf" srcId="{CB99696B-62A2-401F-96E0-C1CFA63FB490}" destId="{2BA23ED0-E182-45C2-BC25-F3F8B30DA02C}" srcOrd="0" destOrd="0" presId="urn:microsoft.com/office/officeart/2005/8/layout/vList2"/>
    <dgm:cxn modelId="{D957BD8B-DC7D-4D73-BCBE-2122CB124C2A}" type="presOf" srcId="{DB7D5337-3D6F-42AC-8814-33FAC534FE66}" destId="{FAEF83A8-B1DC-447B-8A50-6BA6E4140AF6}" srcOrd="0" destOrd="0" presId="urn:microsoft.com/office/officeart/2005/8/layout/vList2"/>
    <dgm:cxn modelId="{C843BD97-2BD0-46D1-BEF0-01977717FD35}" srcId="{DB5FEF23-7E60-42E8-9B2F-F6E799E82AD0}" destId="{8B795EEB-0767-485B-86DC-ADF313BE85D2}" srcOrd="2" destOrd="0" parTransId="{C0EE0ECB-E003-439D-A462-4BE7580D5EBD}" sibTransId="{170AF30D-4448-4CC2-877F-D0DE18BEFA51}"/>
    <dgm:cxn modelId="{7F1C5E9A-89F0-481A-A8A5-F4051D7F315C}" type="presOf" srcId="{8B795EEB-0767-485B-86DC-ADF313BE85D2}" destId="{8FB79BAA-6BDE-4718-8C83-4350E1CAC1FA}" srcOrd="0" destOrd="0" presId="urn:microsoft.com/office/officeart/2005/8/layout/vList2"/>
    <dgm:cxn modelId="{EC250AA3-CC4F-46CA-BEF6-7932C6E62868}" srcId="{CB99696B-62A2-401F-96E0-C1CFA63FB490}" destId="{07EEFC2E-AC96-4AD8-B5E4-0026D0903E47}" srcOrd="1" destOrd="0" parTransId="{31DFAA79-3DFE-4BD8-98C6-DF2A05458DDA}" sibTransId="{1F3B92D7-DE96-4367-AF64-79B3AA2B86B1}"/>
    <dgm:cxn modelId="{EA28A1BE-68D4-495B-A51C-782EC4B5C283}" type="presOf" srcId="{07EEFC2E-AC96-4AD8-B5E4-0026D0903E47}" destId="{57D1CAED-80E1-4A08-A1D3-9EC2F3239AE1}" srcOrd="0" destOrd="1" presId="urn:microsoft.com/office/officeart/2005/8/layout/vList2"/>
    <dgm:cxn modelId="{8B1B86CE-3358-45F5-AEB2-6F8C22C3D0CE}" srcId="{DB7D5337-3D6F-42AC-8814-33FAC534FE66}" destId="{716CFB54-262D-4074-97F0-4C72E3F05F72}" srcOrd="0" destOrd="0" parTransId="{ED225666-34B0-45F1-A34C-8C5EB31E20BF}" sibTransId="{CACBC668-7275-450A-BDDD-46395F7C39B5}"/>
    <dgm:cxn modelId="{153A07D6-AA5E-4F7F-BF10-77F880828D4C}" srcId="{DB5FEF23-7E60-42E8-9B2F-F6E799E82AD0}" destId="{DB7D5337-3D6F-42AC-8814-33FAC534FE66}" srcOrd="1" destOrd="0" parTransId="{2BFBB882-FA30-4478-AC3A-64F8B60CCE44}" sibTransId="{6B5357D3-373C-432A-B2BE-5B88CAD3CFED}"/>
    <dgm:cxn modelId="{1F1E70E1-8DCF-4EE6-9377-57E240AB3355}" srcId="{CB99696B-62A2-401F-96E0-C1CFA63FB490}" destId="{BB8E6DD8-ACA3-4795-8B4B-FE9ED5EFF73B}" srcOrd="3" destOrd="0" parTransId="{560F1A0B-6AB3-4F22-8BD1-F612059BC30C}" sibTransId="{2C7405A7-31C4-4043-BDDF-D4AEE9377A30}"/>
    <dgm:cxn modelId="{B5BDB520-A7A7-4D4D-879A-4EA27B170D7F}" type="presParOf" srcId="{CFEA0A1B-2157-4F4C-B684-5E205A8722FD}" destId="{2BA23ED0-E182-45C2-BC25-F3F8B30DA02C}" srcOrd="0" destOrd="0" presId="urn:microsoft.com/office/officeart/2005/8/layout/vList2"/>
    <dgm:cxn modelId="{CCD08B82-6329-4EEF-AAF8-2E272EA70289}" type="presParOf" srcId="{CFEA0A1B-2157-4F4C-B684-5E205A8722FD}" destId="{57D1CAED-80E1-4A08-A1D3-9EC2F3239AE1}" srcOrd="1" destOrd="0" presId="urn:microsoft.com/office/officeart/2005/8/layout/vList2"/>
    <dgm:cxn modelId="{E935F0FC-CF6D-4259-8851-DD420274CC20}" type="presParOf" srcId="{CFEA0A1B-2157-4F4C-B684-5E205A8722FD}" destId="{FAEF83A8-B1DC-447B-8A50-6BA6E4140AF6}" srcOrd="2" destOrd="0" presId="urn:microsoft.com/office/officeart/2005/8/layout/vList2"/>
    <dgm:cxn modelId="{4909776B-6C99-4B14-95D3-9A42EDA30701}" type="presParOf" srcId="{CFEA0A1B-2157-4F4C-B684-5E205A8722FD}" destId="{3E371AAC-2A4A-431F-8A4F-6CC0EE9CA869}" srcOrd="3" destOrd="0" presId="urn:microsoft.com/office/officeart/2005/8/layout/vList2"/>
    <dgm:cxn modelId="{D69AC3C1-0541-4E26-99DD-75F9B4AF7659}" type="presParOf" srcId="{CFEA0A1B-2157-4F4C-B684-5E205A8722FD}" destId="{8FB79BAA-6BDE-4718-8C83-4350E1CAC1FA}" srcOrd="4" destOrd="0" presId="urn:microsoft.com/office/officeart/2005/8/layout/vList2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744311-D33E-42E0-9471-C3AAEB8EC20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0C7139EC-967E-45FF-B4D0-DC0E2C42585A}">
      <dgm:prSet phldrT="[Текст]"/>
      <dgm:spPr/>
      <dgm:t>
        <a:bodyPr/>
        <a:lstStyle/>
        <a:p>
          <a:pPr>
            <a:buNone/>
          </a:pPr>
          <a:r>
            <a:rPr lang="uk-UA" b="1" dirty="0">
              <a:solidFill>
                <a:schemeClr val="accent2">
                  <a:lumMod val="20000"/>
                  <a:lumOff val="80000"/>
                </a:schemeClr>
              </a:solidFill>
            </a:rPr>
            <a:t>Подано </a:t>
          </a:r>
          <a:r>
            <a:rPr lang="ru-UA" b="1" dirty="0">
              <a:solidFill>
                <a:schemeClr val="accent2">
                  <a:lumMod val="20000"/>
                  <a:lumOff val="80000"/>
                </a:schemeClr>
              </a:solidFill>
            </a:rPr>
            <a:t>50 </a:t>
          </a:r>
          <a:r>
            <a:rPr lang="ru-UA" b="1" dirty="0" err="1">
              <a:solidFill>
                <a:schemeClr val="accent2">
                  <a:lumMod val="20000"/>
                  <a:lumOff val="80000"/>
                </a:schemeClr>
              </a:solidFill>
            </a:rPr>
            <a:t>скарг</a:t>
          </a:r>
          <a:r>
            <a:rPr lang="ru-UA" b="1" dirty="0">
              <a:solidFill>
                <a:schemeClr val="accent2">
                  <a:lumMod val="20000"/>
                  <a:lumOff val="80000"/>
                </a:schemeClr>
              </a:solidFill>
            </a:rPr>
            <a:t> </a:t>
          </a:r>
          <a:r>
            <a:rPr lang="ru-UA" b="1" dirty="0" err="1">
              <a:solidFill>
                <a:schemeClr val="accent2">
                  <a:lumMod val="20000"/>
                  <a:lumOff val="80000"/>
                </a:schemeClr>
              </a:solidFill>
            </a:rPr>
            <a:t>щодо</a:t>
          </a:r>
          <a:r>
            <a:rPr lang="ru-UA" b="1" dirty="0">
              <a:solidFill>
                <a:schemeClr val="accent2">
                  <a:lumMod val="20000"/>
                  <a:lumOff val="80000"/>
                </a:schemeClr>
              </a:solidFill>
            </a:rPr>
            <a:t> </a:t>
          </a:r>
          <a:r>
            <a:rPr lang="ru-UA" b="1" dirty="0" err="1">
              <a:solidFill>
                <a:schemeClr val="accent2">
                  <a:lumMod val="20000"/>
                  <a:lumOff val="80000"/>
                </a:schemeClr>
              </a:solidFill>
            </a:rPr>
            <a:t>академічних</a:t>
          </a:r>
          <a:r>
            <a:rPr lang="ru-UA" b="1" dirty="0">
              <a:solidFill>
                <a:schemeClr val="accent2">
                  <a:lumMod val="20000"/>
                  <a:lumOff val="80000"/>
                </a:schemeClr>
              </a:solidFill>
            </a:rPr>
            <a:t> </a:t>
          </a:r>
          <a:r>
            <a:rPr lang="ru-UA" b="1" dirty="0" err="1">
              <a:solidFill>
                <a:schemeClr val="accent2">
                  <a:lumMod val="20000"/>
                  <a:lumOff val="80000"/>
                </a:schemeClr>
              </a:solidFill>
            </a:rPr>
            <a:t>порушень</a:t>
          </a:r>
          <a:endParaRPr lang="ru-UA" b="1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AD79A17-F6F5-4D1B-9066-F71C30CBAA64}" type="parTrans" cxnId="{423C61BF-C1D0-40C7-8EB1-E93F4FD48DFA}">
      <dgm:prSet/>
      <dgm:spPr/>
      <dgm:t>
        <a:bodyPr/>
        <a:lstStyle/>
        <a:p>
          <a:endParaRPr lang="ru-UA"/>
        </a:p>
      </dgm:t>
    </dgm:pt>
    <dgm:pt modelId="{CDB0062B-CF18-4929-B8AF-1B501577AD09}" type="sibTrans" cxnId="{423C61BF-C1D0-40C7-8EB1-E93F4FD48DFA}">
      <dgm:prSet/>
      <dgm:spPr/>
      <dgm:t>
        <a:bodyPr/>
        <a:lstStyle/>
        <a:p>
          <a:endParaRPr lang="ru-UA"/>
        </a:p>
      </dgm:t>
    </dgm:pt>
    <dgm:pt modelId="{D78726A4-3CBF-4F0F-921F-BF686678CC8D}">
      <dgm:prSet phldrT="[Текст]"/>
      <dgm:spPr/>
      <dgm:t>
        <a:bodyPr/>
        <a:lstStyle/>
        <a:p>
          <a:pPr>
            <a:buNone/>
          </a:pPr>
          <a:r>
            <a:rPr lang="uk-UA" b="1" dirty="0">
              <a:solidFill>
                <a:schemeClr val="accent2">
                  <a:lumMod val="20000"/>
                  <a:lumOff val="80000"/>
                </a:schemeClr>
              </a:solidFill>
            </a:rPr>
            <a:t>Виявлено</a:t>
          </a:r>
          <a:r>
            <a:rPr lang="ru-UA" b="1" dirty="0">
              <a:solidFill>
                <a:schemeClr val="accent2">
                  <a:lumMod val="20000"/>
                  <a:lumOff val="80000"/>
                </a:schemeClr>
              </a:solidFill>
            </a:rPr>
            <a:t>10 </a:t>
          </a:r>
          <a:r>
            <a:rPr lang="ru-UA" b="1" dirty="0" err="1">
              <a:solidFill>
                <a:schemeClr val="accent2">
                  <a:lumMod val="20000"/>
                  <a:lumOff val="80000"/>
                </a:schemeClr>
              </a:solidFill>
            </a:rPr>
            <a:t>дисертацій</a:t>
          </a:r>
          <a:r>
            <a:rPr lang="ru-UA" b="1" dirty="0">
              <a:solidFill>
                <a:schemeClr val="accent2">
                  <a:lumMod val="20000"/>
                  <a:lumOff val="80000"/>
                </a:schemeClr>
              </a:solidFill>
            </a:rPr>
            <a:t> з  </a:t>
          </a:r>
          <a:r>
            <a:rPr lang="ru-UA" b="1" dirty="0" err="1">
              <a:solidFill>
                <a:schemeClr val="accent2">
                  <a:lumMod val="20000"/>
                  <a:lumOff val="80000"/>
                </a:schemeClr>
              </a:solidFill>
            </a:rPr>
            <a:t>плагіатом</a:t>
          </a:r>
          <a:endParaRPr lang="ru-UA" b="1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F0766AA2-1F9F-4CBA-9576-01E4E0BC74AA}" type="parTrans" cxnId="{AD04FD84-582A-4715-BF12-6E5F9D78C899}">
      <dgm:prSet/>
      <dgm:spPr/>
      <dgm:t>
        <a:bodyPr/>
        <a:lstStyle/>
        <a:p>
          <a:endParaRPr lang="ru-UA"/>
        </a:p>
      </dgm:t>
    </dgm:pt>
    <dgm:pt modelId="{BCB21D2A-62D2-41CD-8F17-EA8B09735B5C}" type="sibTrans" cxnId="{AD04FD84-582A-4715-BF12-6E5F9D78C899}">
      <dgm:prSet/>
      <dgm:spPr/>
      <dgm:t>
        <a:bodyPr/>
        <a:lstStyle/>
        <a:p>
          <a:endParaRPr lang="ru-UA"/>
        </a:p>
      </dgm:t>
    </dgm:pt>
    <dgm:pt modelId="{E4AE5D4A-755A-4104-80E3-8A9E20DF2B91}">
      <dgm:prSet phldrT="[Текст]"/>
      <dgm:spPr/>
      <dgm:t>
        <a:bodyPr/>
        <a:lstStyle/>
        <a:p>
          <a:pPr>
            <a:buNone/>
          </a:pPr>
          <a:r>
            <a:rPr lang="ru-UA" b="1" dirty="0">
              <a:solidFill>
                <a:schemeClr val="accent2">
                  <a:lumMod val="20000"/>
                  <a:lumOff val="80000"/>
                </a:schemeClr>
              </a:solidFill>
            </a:rPr>
            <a:t>8 </a:t>
          </a:r>
          <a:r>
            <a:rPr lang="ru-UA" b="1" dirty="0" err="1">
              <a:solidFill>
                <a:schemeClr val="accent2">
                  <a:lumMod val="20000"/>
                  <a:lumOff val="80000"/>
                </a:schemeClr>
              </a:solidFill>
            </a:rPr>
            <a:t>осіб</a:t>
          </a:r>
          <a:r>
            <a:rPr lang="ru-UA" b="1" dirty="0">
              <a:solidFill>
                <a:schemeClr val="accent2">
                  <a:lumMod val="20000"/>
                  <a:lumOff val="80000"/>
                </a:schemeClr>
              </a:solidFill>
            </a:rPr>
            <a:t> </a:t>
          </a:r>
          <a:r>
            <a:rPr lang="ru-UA" b="1" dirty="0" err="1">
              <a:solidFill>
                <a:schemeClr val="accent2">
                  <a:lumMod val="20000"/>
                  <a:lumOff val="80000"/>
                </a:schemeClr>
              </a:solidFill>
            </a:rPr>
            <a:t>позбавлено</a:t>
          </a:r>
          <a:r>
            <a:rPr lang="ru-UA" b="1" dirty="0">
              <a:solidFill>
                <a:schemeClr val="accent2">
                  <a:lumMod val="20000"/>
                  <a:lumOff val="80000"/>
                </a:schemeClr>
              </a:solidFill>
            </a:rPr>
            <a:t> </a:t>
          </a:r>
          <a:r>
            <a:rPr lang="ru-UA" b="1" dirty="0" err="1">
              <a:solidFill>
                <a:schemeClr val="accent2">
                  <a:lumMod val="20000"/>
                  <a:lumOff val="80000"/>
                </a:schemeClr>
              </a:solidFill>
            </a:rPr>
            <a:t>наукових</a:t>
          </a:r>
          <a:r>
            <a:rPr lang="ru-UA" b="1" dirty="0">
              <a:solidFill>
                <a:schemeClr val="accent2">
                  <a:lumMod val="20000"/>
                  <a:lumOff val="80000"/>
                </a:schemeClr>
              </a:solidFill>
            </a:rPr>
            <a:t> </a:t>
          </a:r>
          <a:r>
            <a:rPr lang="ru-UA" b="1" dirty="0" err="1">
              <a:solidFill>
                <a:schemeClr val="accent2">
                  <a:lumMod val="20000"/>
                  <a:lumOff val="80000"/>
                </a:schemeClr>
              </a:solidFill>
            </a:rPr>
            <a:t>ступенів</a:t>
          </a:r>
          <a:endParaRPr lang="ru-UA" b="1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937099DB-C4DC-471D-B332-1CD997A8F035}" type="parTrans" cxnId="{B73F30CB-9D08-45F1-B928-055D0C4FFD86}">
      <dgm:prSet/>
      <dgm:spPr/>
      <dgm:t>
        <a:bodyPr/>
        <a:lstStyle/>
        <a:p>
          <a:endParaRPr lang="ru-UA"/>
        </a:p>
      </dgm:t>
    </dgm:pt>
    <dgm:pt modelId="{2315F7FB-8F81-4327-B035-335EA03F3BA6}" type="sibTrans" cxnId="{B73F30CB-9D08-45F1-B928-055D0C4FFD86}">
      <dgm:prSet/>
      <dgm:spPr/>
      <dgm:t>
        <a:bodyPr/>
        <a:lstStyle/>
        <a:p>
          <a:endParaRPr lang="ru-UA"/>
        </a:p>
      </dgm:t>
    </dgm:pt>
    <dgm:pt modelId="{8704B74A-F935-4775-8C3B-AE1A09D6B74B}" type="pres">
      <dgm:prSet presAssocID="{0C744311-D33E-42E0-9471-C3AAEB8EC20F}" presName="linear" presStyleCnt="0">
        <dgm:presLayoutVars>
          <dgm:dir/>
          <dgm:animLvl val="lvl"/>
          <dgm:resizeHandles val="exact"/>
        </dgm:presLayoutVars>
      </dgm:prSet>
      <dgm:spPr/>
    </dgm:pt>
    <dgm:pt modelId="{6C3D49F4-5078-4F59-B182-6C10B8F63974}" type="pres">
      <dgm:prSet presAssocID="{0C7139EC-967E-45FF-B4D0-DC0E2C42585A}" presName="parentLin" presStyleCnt="0"/>
      <dgm:spPr/>
    </dgm:pt>
    <dgm:pt modelId="{82916641-6A87-4C38-B790-7128A7F9C16E}" type="pres">
      <dgm:prSet presAssocID="{0C7139EC-967E-45FF-B4D0-DC0E2C42585A}" presName="parentLeftMargin" presStyleLbl="node1" presStyleIdx="0" presStyleCnt="3"/>
      <dgm:spPr/>
    </dgm:pt>
    <dgm:pt modelId="{494E106C-58CC-4E23-8BAA-32E58AA4290E}" type="pres">
      <dgm:prSet presAssocID="{0C7139EC-967E-45FF-B4D0-DC0E2C42585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0C14BE0-2B26-4227-909E-9D68B7EA779C}" type="pres">
      <dgm:prSet presAssocID="{0C7139EC-967E-45FF-B4D0-DC0E2C42585A}" presName="negativeSpace" presStyleCnt="0"/>
      <dgm:spPr/>
    </dgm:pt>
    <dgm:pt modelId="{8F494475-B240-4545-B415-813242155D83}" type="pres">
      <dgm:prSet presAssocID="{0C7139EC-967E-45FF-B4D0-DC0E2C42585A}" presName="childText" presStyleLbl="conFgAcc1" presStyleIdx="0" presStyleCnt="3">
        <dgm:presLayoutVars>
          <dgm:bulletEnabled val="1"/>
        </dgm:presLayoutVars>
      </dgm:prSet>
      <dgm:spPr/>
    </dgm:pt>
    <dgm:pt modelId="{9D6F549C-C5E3-4789-ACC2-61594158EB6F}" type="pres">
      <dgm:prSet presAssocID="{CDB0062B-CF18-4929-B8AF-1B501577AD09}" presName="spaceBetweenRectangles" presStyleCnt="0"/>
      <dgm:spPr/>
    </dgm:pt>
    <dgm:pt modelId="{7C6CD0AE-82C8-41A1-8058-0A4D03B90A5E}" type="pres">
      <dgm:prSet presAssocID="{D78726A4-3CBF-4F0F-921F-BF686678CC8D}" presName="parentLin" presStyleCnt="0"/>
      <dgm:spPr/>
    </dgm:pt>
    <dgm:pt modelId="{6820AD54-EAFC-4EE4-ADE0-7EB67AB7037C}" type="pres">
      <dgm:prSet presAssocID="{D78726A4-3CBF-4F0F-921F-BF686678CC8D}" presName="parentLeftMargin" presStyleLbl="node1" presStyleIdx="0" presStyleCnt="3"/>
      <dgm:spPr/>
    </dgm:pt>
    <dgm:pt modelId="{6DA1BC2E-67C8-4502-A01C-E31963FFBFF7}" type="pres">
      <dgm:prSet presAssocID="{D78726A4-3CBF-4F0F-921F-BF686678CC8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2BB5A61-9DE3-4064-82D0-A3EE2BC66C33}" type="pres">
      <dgm:prSet presAssocID="{D78726A4-3CBF-4F0F-921F-BF686678CC8D}" presName="negativeSpace" presStyleCnt="0"/>
      <dgm:spPr/>
    </dgm:pt>
    <dgm:pt modelId="{C640A97E-7640-40E1-96EF-A4402DD492BA}" type="pres">
      <dgm:prSet presAssocID="{D78726A4-3CBF-4F0F-921F-BF686678CC8D}" presName="childText" presStyleLbl="conFgAcc1" presStyleIdx="1" presStyleCnt="3">
        <dgm:presLayoutVars>
          <dgm:bulletEnabled val="1"/>
        </dgm:presLayoutVars>
      </dgm:prSet>
      <dgm:spPr/>
    </dgm:pt>
    <dgm:pt modelId="{DAD4AAD9-F8BD-4540-9571-2FAC02D241BF}" type="pres">
      <dgm:prSet presAssocID="{BCB21D2A-62D2-41CD-8F17-EA8B09735B5C}" presName="spaceBetweenRectangles" presStyleCnt="0"/>
      <dgm:spPr/>
    </dgm:pt>
    <dgm:pt modelId="{EA5219C2-3093-49C2-AEAF-3891B9DDCB22}" type="pres">
      <dgm:prSet presAssocID="{E4AE5D4A-755A-4104-80E3-8A9E20DF2B91}" presName="parentLin" presStyleCnt="0"/>
      <dgm:spPr/>
    </dgm:pt>
    <dgm:pt modelId="{A7D5035D-8BB3-4422-A438-B43486DC9BAC}" type="pres">
      <dgm:prSet presAssocID="{E4AE5D4A-755A-4104-80E3-8A9E20DF2B91}" presName="parentLeftMargin" presStyleLbl="node1" presStyleIdx="1" presStyleCnt="3"/>
      <dgm:spPr/>
    </dgm:pt>
    <dgm:pt modelId="{7A22CF51-0560-4968-9CEF-F22C7926E173}" type="pres">
      <dgm:prSet presAssocID="{E4AE5D4A-755A-4104-80E3-8A9E20DF2B9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5F9FE0A-C6FF-494B-8D72-52B0BD144849}" type="pres">
      <dgm:prSet presAssocID="{E4AE5D4A-755A-4104-80E3-8A9E20DF2B91}" presName="negativeSpace" presStyleCnt="0"/>
      <dgm:spPr/>
    </dgm:pt>
    <dgm:pt modelId="{E74FB2AA-A0A5-4C6C-A4CB-1700420E00DE}" type="pres">
      <dgm:prSet presAssocID="{E4AE5D4A-755A-4104-80E3-8A9E20DF2B9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83EAD28-1A29-4C7B-962E-D56EC01EF8A9}" type="presOf" srcId="{0C7139EC-967E-45FF-B4D0-DC0E2C42585A}" destId="{82916641-6A87-4C38-B790-7128A7F9C16E}" srcOrd="0" destOrd="0" presId="urn:microsoft.com/office/officeart/2005/8/layout/list1"/>
    <dgm:cxn modelId="{401D752D-1D5D-4085-AE1D-720615AE1DB5}" type="presOf" srcId="{E4AE5D4A-755A-4104-80E3-8A9E20DF2B91}" destId="{A7D5035D-8BB3-4422-A438-B43486DC9BAC}" srcOrd="0" destOrd="0" presId="urn:microsoft.com/office/officeart/2005/8/layout/list1"/>
    <dgm:cxn modelId="{BC0EC17B-9AB9-466B-BCBD-9E8CD3A134B1}" type="presOf" srcId="{E4AE5D4A-755A-4104-80E3-8A9E20DF2B91}" destId="{7A22CF51-0560-4968-9CEF-F22C7926E173}" srcOrd="1" destOrd="0" presId="urn:microsoft.com/office/officeart/2005/8/layout/list1"/>
    <dgm:cxn modelId="{AD04FD84-582A-4715-BF12-6E5F9D78C899}" srcId="{0C744311-D33E-42E0-9471-C3AAEB8EC20F}" destId="{D78726A4-3CBF-4F0F-921F-BF686678CC8D}" srcOrd="1" destOrd="0" parTransId="{F0766AA2-1F9F-4CBA-9576-01E4E0BC74AA}" sibTransId="{BCB21D2A-62D2-41CD-8F17-EA8B09735B5C}"/>
    <dgm:cxn modelId="{392FF88B-2589-4DFC-A1C6-88D29782B6F8}" type="presOf" srcId="{0C744311-D33E-42E0-9471-C3AAEB8EC20F}" destId="{8704B74A-F935-4775-8C3B-AE1A09D6B74B}" srcOrd="0" destOrd="0" presId="urn:microsoft.com/office/officeart/2005/8/layout/list1"/>
    <dgm:cxn modelId="{E2149195-40DF-4D85-A498-22321608194F}" type="presOf" srcId="{0C7139EC-967E-45FF-B4D0-DC0E2C42585A}" destId="{494E106C-58CC-4E23-8BAA-32E58AA4290E}" srcOrd="1" destOrd="0" presId="urn:microsoft.com/office/officeart/2005/8/layout/list1"/>
    <dgm:cxn modelId="{423C61BF-C1D0-40C7-8EB1-E93F4FD48DFA}" srcId="{0C744311-D33E-42E0-9471-C3AAEB8EC20F}" destId="{0C7139EC-967E-45FF-B4D0-DC0E2C42585A}" srcOrd="0" destOrd="0" parTransId="{3AD79A17-F6F5-4D1B-9066-F71C30CBAA64}" sibTransId="{CDB0062B-CF18-4929-B8AF-1B501577AD09}"/>
    <dgm:cxn modelId="{B73F30CB-9D08-45F1-B928-055D0C4FFD86}" srcId="{0C744311-D33E-42E0-9471-C3AAEB8EC20F}" destId="{E4AE5D4A-755A-4104-80E3-8A9E20DF2B91}" srcOrd="2" destOrd="0" parTransId="{937099DB-C4DC-471D-B332-1CD997A8F035}" sibTransId="{2315F7FB-8F81-4327-B035-335EA03F3BA6}"/>
    <dgm:cxn modelId="{AEF2FCDF-74F1-4D67-95B7-25A67C84A522}" type="presOf" srcId="{D78726A4-3CBF-4F0F-921F-BF686678CC8D}" destId="{6820AD54-EAFC-4EE4-ADE0-7EB67AB7037C}" srcOrd="0" destOrd="0" presId="urn:microsoft.com/office/officeart/2005/8/layout/list1"/>
    <dgm:cxn modelId="{9CE83FEF-ACF7-40E5-BFDC-F0504014F8F9}" type="presOf" srcId="{D78726A4-3CBF-4F0F-921F-BF686678CC8D}" destId="{6DA1BC2E-67C8-4502-A01C-E31963FFBFF7}" srcOrd="1" destOrd="0" presId="urn:microsoft.com/office/officeart/2005/8/layout/list1"/>
    <dgm:cxn modelId="{FE33D5A4-EADA-4C37-BAF8-E7CF86076954}" type="presParOf" srcId="{8704B74A-F935-4775-8C3B-AE1A09D6B74B}" destId="{6C3D49F4-5078-4F59-B182-6C10B8F63974}" srcOrd="0" destOrd="0" presId="urn:microsoft.com/office/officeart/2005/8/layout/list1"/>
    <dgm:cxn modelId="{47151D5E-BEE4-48E6-BB8C-26C9377E29DC}" type="presParOf" srcId="{6C3D49F4-5078-4F59-B182-6C10B8F63974}" destId="{82916641-6A87-4C38-B790-7128A7F9C16E}" srcOrd="0" destOrd="0" presId="urn:microsoft.com/office/officeart/2005/8/layout/list1"/>
    <dgm:cxn modelId="{31F782A2-322A-42F7-872F-F3E04153BF03}" type="presParOf" srcId="{6C3D49F4-5078-4F59-B182-6C10B8F63974}" destId="{494E106C-58CC-4E23-8BAA-32E58AA4290E}" srcOrd="1" destOrd="0" presId="urn:microsoft.com/office/officeart/2005/8/layout/list1"/>
    <dgm:cxn modelId="{409D8728-B359-4F18-A7C3-E731913B2C13}" type="presParOf" srcId="{8704B74A-F935-4775-8C3B-AE1A09D6B74B}" destId="{20C14BE0-2B26-4227-909E-9D68B7EA779C}" srcOrd="1" destOrd="0" presId="urn:microsoft.com/office/officeart/2005/8/layout/list1"/>
    <dgm:cxn modelId="{5FD410DC-03EF-4924-AA24-FE341B7075E6}" type="presParOf" srcId="{8704B74A-F935-4775-8C3B-AE1A09D6B74B}" destId="{8F494475-B240-4545-B415-813242155D83}" srcOrd="2" destOrd="0" presId="urn:microsoft.com/office/officeart/2005/8/layout/list1"/>
    <dgm:cxn modelId="{3D14D838-A24B-409A-8A53-87ED1D627864}" type="presParOf" srcId="{8704B74A-F935-4775-8C3B-AE1A09D6B74B}" destId="{9D6F549C-C5E3-4789-ACC2-61594158EB6F}" srcOrd="3" destOrd="0" presId="urn:microsoft.com/office/officeart/2005/8/layout/list1"/>
    <dgm:cxn modelId="{5234ED42-931B-42C4-A784-0F79C5880989}" type="presParOf" srcId="{8704B74A-F935-4775-8C3B-AE1A09D6B74B}" destId="{7C6CD0AE-82C8-41A1-8058-0A4D03B90A5E}" srcOrd="4" destOrd="0" presId="urn:microsoft.com/office/officeart/2005/8/layout/list1"/>
    <dgm:cxn modelId="{0BB3EE9C-2F2C-480E-B102-4030EFD10818}" type="presParOf" srcId="{7C6CD0AE-82C8-41A1-8058-0A4D03B90A5E}" destId="{6820AD54-EAFC-4EE4-ADE0-7EB67AB7037C}" srcOrd="0" destOrd="0" presId="urn:microsoft.com/office/officeart/2005/8/layout/list1"/>
    <dgm:cxn modelId="{83673E79-4F90-450C-9328-3DAAAFA7DB22}" type="presParOf" srcId="{7C6CD0AE-82C8-41A1-8058-0A4D03B90A5E}" destId="{6DA1BC2E-67C8-4502-A01C-E31963FFBFF7}" srcOrd="1" destOrd="0" presId="urn:microsoft.com/office/officeart/2005/8/layout/list1"/>
    <dgm:cxn modelId="{E26D30E3-6CC4-492C-A424-C4A6659DE69F}" type="presParOf" srcId="{8704B74A-F935-4775-8C3B-AE1A09D6B74B}" destId="{02BB5A61-9DE3-4064-82D0-A3EE2BC66C33}" srcOrd="5" destOrd="0" presId="urn:microsoft.com/office/officeart/2005/8/layout/list1"/>
    <dgm:cxn modelId="{3C70D789-1FF5-4E1B-9013-D4C943761058}" type="presParOf" srcId="{8704B74A-F935-4775-8C3B-AE1A09D6B74B}" destId="{C640A97E-7640-40E1-96EF-A4402DD492BA}" srcOrd="6" destOrd="0" presId="urn:microsoft.com/office/officeart/2005/8/layout/list1"/>
    <dgm:cxn modelId="{795DF438-31C5-46EF-9675-862F5EA15522}" type="presParOf" srcId="{8704B74A-F935-4775-8C3B-AE1A09D6B74B}" destId="{DAD4AAD9-F8BD-4540-9571-2FAC02D241BF}" srcOrd="7" destOrd="0" presId="urn:microsoft.com/office/officeart/2005/8/layout/list1"/>
    <dgm:cxn modelId="{7A0045BC-72AD-4E16-83E2-C54412F59ED1}" type="presParOf" srcId="{8704B74A-F935-4775-8C3B-AE1A09D6B74B}" destId="{EA5219C2-3093-49C2-AEAF-3891B9DDCB22}" srcOrd="8" destOrd="0" presId="urn:microsoft.com/office/officeart/2005/8/layout/list1"/>
    <dgm:cxn modelId="{67F04EF0-CF07-43EB-A390-B3B66ED14435}" type="presParOf" srcId="{EA5219C2-3093-49C2-AEAF-3891B9DDCB22}" destId="{A7D5035D-8BB3-4422-A438-B43486DC9BAC}" srcOrd="0" destOrd="0" presId="urn:microsoft.com/office/officeart/2005/8/layout/list1"/>
    <dgm:cxn modelId="{7DC2884F-B528-4508-8DFA-70F2F561E224}" type="presParOf" srcId="{EA5219C2-3093-49C2-AEAF-3891B9DDCB22}" destId="{7A22CF51-0560-4968-9CEF-F22C7926E173}" srcOrd="1" destOrd="0" presId="urn:microsoft.com/office/officeart/2005/8/layout/list1"/>
    <dgm:cxn modelId="{683B393D-526A-4CF1-A8F7-7E9A40D96E4C}" type="presParOf" srcId="{8704B74A-F935-4775-8C3B-AE1A09D6B74B}" destId="{25F9FE0A-C6FF-494B-8D72-52B0BD144849}" srcOrd="9" destOrd="0" presId="urn:microsoft.com/office/officeart/2005/8/layout/list1"/>
    <dgm:cxn modelId="{B2D2F437-5D5D-4B43-BAF6-83A0C62B6E90}" type="presParOf" srcId="{8704B74A-F935-4775-8C3B-AE1A09D6B74B}" destId="{E74FB2AA-A0A5-4C6C-A4CB-1700420E00DE}" srcOrd="10" destOrd="0" presId="urn:microsoft.com/office/officeart/2005/8/layout/list1"/>
  </dgm:cxnLst>
  <dgm:bg>
    <a:solidFill>
      <a:schemeClr val="accent1">
        <a:lumMod val="20000"/>
        <a:lumOff val="80000"/>
      </a:schemeClr>
    </a:solidFill>
  </dgm:bg>
  <dgm:whole>
    <a:ln w="38100">
      <a:solidFill>
        <a:srgbClr val="00398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C0D9FC-DD1A-4847-9774-4E275944F2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22383D3F-B179-439A-8B3B-85211E7C57CA}">
      <dgm:prSet phldrT="[Текст]" phldr="0" custT="1"/>
      <dgm:spPr>
        <a:solidFill>
          <a:schemeClr val="accent2">
            <a:lumMod val="20000"/>
            <a:lumOff val="80000"/>
          </a:schemeClr>
        </a:solidFill>
        <a:ln w="38100">
          <a:solidFill>
            <a:srgbClr val="003981"/>
          </a:solidFill>
        </a:ln>
      </dgm:spPr>
      <dgm:t>
        <a:bodyPr/>
        <a:lstStyle/>
        <a:p>
          <a:r>
            <a:rPr lang="uk-UA" sz="2800" dirty="0">
              <a:solidFill>
                <a:srgbClr val="003981"/>
              </a:solidFill>
            </a:rPr>
            <a:t>Повне введення закону в дію – з </a:t>
          </a:r>
          <a:r>
            <a:rPr lang="ru-UA" sz="2800" b="1" dirty="0">
              <a:solidFill>
                <a:srgbClr val="003981"/>
              </a:solidFill>
            </a:rPr>
            <a:t>31 липня</a:t>
          </a:r>
          <a:r>
            <a:rPr lang="uk-UA" sz="2800" b="1" dirty="0">
              <a:solidFill>
                <a:srgbClr val="003981"/>
              </a:solidFill>
            </a:rPr>
            <a:t> </a:t>
          </a:r>
          <a:r>
            <a:rPr lang="ru-UA" sz="2800" b="1" dirty="0">
              <a:solidFill>
                <a:srgbClr val="003981"/>
              </a:solidFill>
            </a:rPr>
            <a:t>2026 року</a:t>
          </a:r>
          <a:r>
            <a:rPr lang="ru-UA" sz="2800" dirty="0">
              <a:solidFill>
                <a:srgbClr val="003981"/>
              </a:solidFill>
            </a:rPr>
            <a:t>: до ц</a:t>
          </a:r>
          <a:r>
            <a:rPr lang="uk-UA" sz="2800" dirty="0" err="1">
              <a:solidFill>
                <a:srgbClr val="003981"/>
              </a:solidFill>
            </a:rPr>
            <a:t>ієї</a:t>
          </a:r>
          <a:r>
            <a:rPr lang="uk-UA" sz="2800" dirty="0">
              <a:solidFill>
                <a:srgbClr val="003981"/>
              </a:solidFill>
            </a:rPr>
            <a:t> дати</a:t>
          </a:r>
          <a:r>
            <a:rPr lang="ru-UA" sz="2800" dirty="0">
              <a:solidFill>
                <a:srgbClr val="003981"/>
              </a:solidFill>
            </a:rPr>
            <a:t>  </a:t>
          </a:r>
          <a:r>
            <a:rPr lang="ru-UA" sz="2800" dirty="0" err="1">
              <a:solidFill>
                <a:srgbClr val="003981"/>
              </a:solidFill>
            </a:rPr>
            <a:t>кожен</a:t>
          </a:r>
          <a:r>
            <a:rPr lang="ru-UA" sz="2800" dirty="0">
              <a:solidFill>
                <a:srgbClr val="003981"/>
              </a:solidFill>
            </a:rPr>
            <a:t> </a:t>
          </a:r>
          <a:r>
            <a:rPr lang="ru-UA" sz="2800" dirty="0" err="1">
              <a:solidFill>
                <a:srgbClr val="003981"/>
              </a:solidFill>
            </a:rPr>
            <a:t>університет</a:t>
          </a:r>
          <a:r>
            <a:rPr lang="ru-UA" sz="2800" dirty="0">
              <a:solidFill>
                <a:srgbClr val="003981"/>
              </a:solidFill>
            </a:rPr>
            <a:t> </a:t>
          </a:r>
          <a:r>
            <a:rPr lang="ru-UA" sz="2800" dirty="0" err="1">
              <a:solidFill>
                <a:srgbClr val="003981"/>
              </a:solidFill>
            </a:rPr>
            <a:t>зобов’язаний</a:t>
          </a:r>
          <a:r>
            <a:rPr lang="ru-UA" sz="2800" dirty="0">
              <a:solidFill>
                <a:srgbClr val="003981"/>
              </a:solidFill>
            </a:rPr>
            <a:t> </a:t>
          </a:r>
          <a:r>
            <a:rPr lang="ru-UA" sz="2800" dirty="0" err="1">
              <a:solidFill>
                <a:srgbClr val="003981"/>
              </a:solidFill>
            </a:rPr>
            <a:t>прийняти</a:t>
          </a:r>
          <a:r>
            <a:rPr lang="ru-UA" sz="2800" dirty="0">
              <a:solidFill>
                <a:srgbClr val="003981"/>
              </a:solidFill>
            </a:rPr>
            <a:t> </a:t>
          </a:r>
          <a:r>
            <a:rPr lang="ru-UA" sz="2800" dirty="0" err="1">
              <a:solidFill>
                <a:srgbClr val="003981"/>
              </a:solidFill>
            </a:rPr>
            <a:t>власні</a:t>
          </a:r>
          <a:r>
            <a:rPr lang="ru-UA" sz="2800" dirty="0">
              <a:solidFill>
                <a:srgbClr val="003981"/>
              </a:solidFill>
            </a:rPr>
            <a:t> </a:t>
          </a:r>
          <a:r>
            <a:rPr lang="ru-UA" sz="2800" dirty="0" err="1">
              <a:solidFill>
                <a:srgbClr val="003981"/>
              </a:solidFill>
            </a:rPr>
            <a:t>внутрішні</a:t>
          </a:r>
          <a:r>
            <a:rPr lang="ru-UA" sz="2800" dirty="0">
              <a:solidFill>
                <a:srgbClr val="003981"/>
              </a:solidFill>
            </a:rPr>
            <a:t> </a:t>
          </a:r>
          <a:r>
            <a:rPr lang="ru-UA" sz="2800" dirty="0" err="1">
              <a:solidFill>
                <a:srgbClr val="003981"/>
              </a:solidFill>
            </a:rPr>
            <a:t>акти</a:t>
          </a:r>
          <a:r>
            <a:rPr lang="uk-UA" sz="2800" dirty="0">
              <a:solidFill>
                <a:srgbClr val="003981"/>
              </a:solidFill>
            </a:rPr>
            <a:t> </a:t>
          </a:r>
          <a:endParaRPr lang="ru-UA" sz="2800" dirty="0">
            <a:solidFill>
              <a:srgbClr val="003981"/>
            </a:solidFill>
          </a:endParaRPr>
        </a:p>
      </dgm:t>
    </dgm:pt>
    <dgm:pt modelId="{73E1D56E-43DC-40A6-A296-82143A7CC8A5}" type="parTrans" cxnId="{760A4230-0302-4F95-8635-401B90F5B568}">
      <dgm:prSet/>
      <dgm:spPr/>
      <dgm:t>
        <a:bodyPr/>
        <a:lstStyle/>
        <a:p>
          <a:endParaRPr lang="ru-UA"/>
        </a:p>
      </dgm:t>
    </dgm:pt>
    <dgm:pt modelId="{5B030BFF-BC31-47AA-8310-4A5FCEE6AE9A}" type="sibTrans" cxnId="{760A4230-0302-4F95-8635-401B90F5B568}">
      <dgm:prSet/>
      <dgm:spPr/>
      <dgm:t>
        <a:bodyPr/>
        <a:lstStyle/>
        <a:p>
          <a:endParaRPr lang="ru-UA"/>
        </a:p>
      </dgm:t>
    </dgm:pt>
    <dgm:pt modelId="{AE138B40-15D0-48CD-BBB1-F15D080A38F2}">
      <dgm:prSet/>
      <dgm:spPr>
        <a:solidFill>
          <a:schemeClr val="accent2">
            <a:lumMod val="20000"/>
            <a:lumOff val="80000"/>
          </a:schemeClr>
        </a:solidFill>
        <a:ln w="38100">
          <a:solidFill>
            <a:srgbClr val="003981"/>
          </a:solidFill>
        </a:ln>
      </dgm:spPr>
      <dgm:t>
        <a:bodyPr/>
        <a:lstStyle/>
        <a:p>
          <a:r>
            <a:rPr lang="uk-UA" dirty="0">
              <a:solidFill>
                <a:srgbClr val="003981"/>
              </a:solidFill>
            </a:rPr>
            <a:t>Це </a:t>
          </a:r>
          <a:r>
            <a:rPr lang="ru-UA" dirty="0">
              <a:solidFill>
                <a:srgbClr val="003981"/>
              </a:solidFill>
            </a:rPr>
            <a:t>один з </a:t>
          </a:r>
          <a:r>
            <a:rPr lang="ru-UA" dirty="0" err="1">
              <a:solidFill>
                <a:srgbClr val="003981"/>
              </a:solidFill>
            </a:rPr>
            <a:t>перших</a:t>
          </a:r>
          <a:r>
            <a:rPr lang="ru-UA" dirty="0">
              <a:solidFill>
                <a:srgbClr val="003981"/>
              </a:solidFill>
            </a:rPr>
            <a:t> </a:t>
          </a:r>
          <a:r>
            <a:rPr lang="uk-UA" dirty="0">
              <a:solidFill>
                <a:srgbClr val="003981"/>
              </a:solidFill>
            </a:rPr>
            <a:t>законів </a:t>
          </a:r>
          <a:r>
            <a:rPr lang="ru-UA" dirty="0">
              <a:solidFill>
                <a:srgbClr val="003981"/>
              </a:solidFill>
            </a:rPr>
            <a:t>у </a:t>
          </a:r>
          <a:r>
            <a:rPr lang="ru-UA" dirty="0" err="1">
              <a:solidFill>
                <a:srgbClr val="003981"/>
              </a:solidFill>
            </a:rPr>
            <a:t>Європі</a:t>
          </a:r>
          <a:r>
            <a:rPr lang="ru-UA" dirty="0">
              <a:solidFill>
                <a:srgbClr val="003981"/>
              </a:solidFill>
            </a:rPr>
            <a:t>, </a:t>
          </a:r>
          <a:r>
            <a:rPr lang="ru-UA" dirty="0" err="1">
              <a:solidFill>
                <a:srgbClr val="003981"/>
              </a:solidFill>
            </a:rPr>
            <a:t>який</a:t>
          </a:r>
          <a:r>
            <a:rPr lang="ru-UA" dirty="0">
              <a:solidFill>
                <a:srgbClr val="003981"/>
              </a:solidFill>
            </a:rPr>
            <a:t> на </a:t>
          </a:r>
          <a:r>
            <a:rPr lang="ru-UA" dirty="0" err="1">
              <a:solidFill>
                <a:srgbClr val="003981"/>
              </a:solidFill>
            </a:rPr>
            <a:t>законодавчому</a:t>
          </a:r>
          <a:r>
            <a:rPr lang="ru-UA" dirty="0">
              <a:solidFill>
                <a:srgbClr val="003981"/>
              </a:solidFill>
            </a:rPr>
            <a:t> </a:t>
          </a:r>
          <a:r>
            <a:rPr lang="ru-UA" dirty="0" err="1">
              <a:solidFill>
                <a:srgbClr val="003981"/>
              </a:solidFill>
            </a:rPr>
            <a:t>рівні</a:t>
          </a:r>
          <a:r>
            <a:rPr lang="ru-UA" dirty="0">
              <a:solidFill>
                <a:srgbClr val="003981"/>
              </a:solidFill>
            </a:rPr>
            <a:t> </a:t>
          </a:r>
          <a:r>
            <a:rPr lang="ru-UA" dirty="0" err="1">
              <a:solidFill>
                <a:srgbClr val="003981"/>
              </a:solidFill>
            </a:rPr>
            <a:t>регулює</a:t>
          </a:r>
          <a:r>
            <a:rPr lang="ru-UA" dirty="0">
              <a:solidFill>
                <a:srgbClr val="003981"/>
              </a:solidFill>
            </a:rPr>
            <a:t> </a:t>
          </a:r>
          <a:r>
            <a:rPr lang="ru-UA" dirty="0" err="1">
              <a:solidFill>
                <a:srgbClr val="003981"/>
              </a:solidFill>
            </a:rPr>
            <a:t>використання</a:t>
          </a:r>
          <a:r>
            <a:rPr lang="ru-UA" dirty="0">
              <a:solidFill>
                <a:srgbClr val="003981"/>
              </a:solidFill>
            </a:rPr>
            <a:t> ШІ в </a:t>
          </a:r>
          <a:r>
            <a:rPr lang="ru-UA" dirty="0" err="1">
              <a:solidFill>
                <a:srgbClr val="003981"/>
              </a:solidFill>
            </a:rPr>
            <a:t>науковій</a:t>
          </a:r>
          <a:r>
            <a:rPr lang="ru-UA" dirty="0">
              <a:solidFill>
                <a:srgbClr val="003981"/>
              </a:solidFill>
            </a:rPr>
            <a:t> </a:t>
          </a:r>
          <a:r>
            <a:rPr lang="ru-UA" dirty="0" err="1">
              <a:solidFill>
                <a:srgbClr val="003981"/>
              </a:solidFill>
            </a:rPr>
            <a:t>роботі</a:t>
          </a:r>
          <a:r>
            <a:rPr lang="uk-UA" dirty="0">
              <a:solidFill>
                <a:srgbClr val="003981"/>
              </a:solidFill>
            </a:rPr>
            <a:t>, в тому числі й у кваліфікаційних роботах магістрів.</a:t>
          </a:r>
          <a:endParaRPr lang="ru-UA" dirty="0">
            <a:solidFill>
              <a:srgbClr val="003981"/>
            </a:solidFill>
          </a:endParaRPr>
        </a:p>
      </dgm:t>
    </dgm:pt>
    <dgm:pt modelId="{26B2267A-AD69-45E3-8B57-B90F025D9389}" type="parTrans" cxnId="{972C6255-4D2E-404B-95B4-60A8C82A4B53}">
      <dgm:prSet/>
      <dgm:spPr/>
      <dgm:t>
        <a:bodyPr/>
        <a:lstStyle/>
        <a:p>
          <a:endParaRPr lang="ru-UA"/>
        </a:p>
      </dgm:t>
    </dgm:pt>
    <dgm:pt modelId="{3BA38B58-5C53-4AE0-B60D-67EF46A7DE5B}" type="sibTrans" cxnId="{972C6255-4D2E-404B-95B4-60A8C82A4B53}">
      <dgm:prSet/>
      <dgm:spPr/>
      <dgm:t>
        <a:bodyPr/>
        <a:lstStyle/>
        <a:p>
          <a:endParaRPr lang="ru-UA"/>
        </a:p>
      </dgm:t>
    </dgm:pt>
    <dgm:pt modelId="{6117B58D-6D90-4F20-9610-43F1B7F3CAFE}">
      <dgm:prSet/>
      <dgm:spPr>
        <a:solidFill>
          <a:schemeClr val="accent2">
            <a:lumMod val="20000"/>
            <a:lumOff val="80000"/>
          </a:schemeClr>
        </a:solidFill>
        <a:ln w="38100">
          <a:solidFill>
            <a:srgbClr val="003981"/>
          </a:solidFill>
        </a:ln>
      </dgm:spPr>
      <dgm:t>
        <a:bodyPr/>
        <a:lstStyle/>
        <a:p>
          <a:r>
            <a:rPr lang="ru-UA" dirty="0">
              <a:solidFill>
                <a:srgbClr val="003981"/>
              </a:solidFill>
            </a:rPr>
            <a:t>1 лютого 2026 року набрав </a:t>
          </a:r>
          <a:r>
            <a:rPr lang="ru-UA" dirty="0" err="1">
              <a:solidFill>
                <a:srgbClr val="003981"/>
              </a:solidFill>
            </a:rPr>
            <a:t>чинності</a:t>
          </a:r>
          <a:r>
            <a:rPr lang="uk-UA" dirty="0">
              <a:solidFill>
                <a:srgbClr val="003981"/>
              </a:solidFill>
            </a:rPr>
            <a:t> </a:t>
          </a:r>
          <a:r>
            <a:rPr lang="ru-UA" b="1" dirty="0">
              <a:solidFill>
                <a:srgbClr val="003981"/>
              </a:solidFill>
            </a:rPr>
            <a:t>Закон №4742-IX</a:t>
          </a:r>
          <a:r>
            <a:rPr lang="uk-UA" b="1" dirty="0">
              <a:solidFill>
                <a:srgbClr val="003981"/>
              </a:solidFill>
            </a:rPr>
            <a:t> </a:t>
          </a:r>
          <a:r>
            <a:rPr lang="ru-UA" dirty="0">
              <a:solidFill>
                <a:srgbClr val="003981"/>
              </a:solidFill>
            </a:rPr>
            <a:t>«Про </a:t>
          </a:r>
          <a:r>
            <a:rPr lang="ru-UA" dirty="0" err="1">
              <a:solidFill>
                <a:srgbClr val="003981"/>
              </a:solidFill>
            </a:rPr>
            <a:t>академічну</a:t>
          </a:r>
          <a:r>
            <a:rPr lang="ru-UA" dirty="0">
              <a:solidFill>
                <a:srgbClr val="003981"/>
              </a:solidFill>
            </a:rPr>
            <a:t> </a:t>
          </a:r>
          <a:r>
            <a:rPr lang="ru-UA" dirty="0" err="1">
              <a:solidFill>
                <a:srgbClr val="003981"/>
              </a:solidFill>
            </a:rPr>
            <a:t>доброчесність</a:t>
          </a:r>
          <a:r>
            <a:rPr lang="ru-UA" dirty="0">
              <a:solidFill>
                <a:srgbClr val="003981"/>
              </a:solidFill>
            </a:rPr>
            <a:t>»</a:t>
          </a:r>
          <a:r>
            <a:rPr lang="uk-UA" dirty="0">
              <a:solidFill>
                <a:srgbClr val="003981"/>
              </a:solidFill>
            </a:rPr>
            <a:t>у хвалений Верховною Радою </a:t>
          </a:r>
          <a:r>
            <a:rPr lang="ru-UA" dirty="0">
              <a:solidFill>
                <a:srgbClr val="003981"/>
              </a:solidFill>
            </a:rPr>
            <a:t> </a:t>
          </a:r>
          <a:r>
            <a:rPr lang="uk-UA" dirty="0">
              <a:solidFill>
                <a:srgbClr val="003981"/>
              </a:solidFill>
            </a:rPr>
            <a:t>України. </a:t>
          </a:r>
          <a:r>
            <a:rPr lang="en-US" dirty="0">
              <a:hlinkClick xmlns:r="http://schemas.openxmlformats.org/officeDocument/2006/relationships" r:id="rId1"/>
            </a:rPr>
            <a:t>https://zakon.rada.gov.ua/laws/show/4742-20#Text</a:t>
          </a:r>
          <a:endParaRPr lang="uk-UA" dirty="0"/>
        </a:p>
      </dgm:t>
    </dgm:pt>
    <dgm:pt modelId="{FFC4F44D-E451-4AC1-A883-15C8F5948778}" type="parTrans" cxnId="{F4098392-22E0-470C-9131-E2D84ED58783}">
      <dgm:prSet/>
      <dgm:spPr/>
      <dgm:t>
        <a:bodyPr/>
        <a:lstStyle/>
        <a:p>
          <a:endParaRPr lang="ru-UA"/>
        </a:p>
      </dgm:t>
    </dgm:pt>
    <dgm:pt modelId="{AC1ED665-8768-419A-AEDB-818B3B7EB539}" type="sibTrans" cxnId="{F4098392-22E0-470C-9131-E2D84ED58783}">
      <dgm:prSet/>
      <dgm:spPr/>
      <dgm:t>
        <a:bodyPr/>
        <a:lstStyle/>
        <a:p>
          <a:endParaRPr lang="ru-UA"/>
        </a:p>
      </dgm:t>
    </dgm:pt>
    <dgm:pt modelId="{3A5F5471-74E1-4870-B0A0-6CA19EF2AF09}" type="pres">
      <dgm:prSet presAssocID="{13C0D9FC-DD1A-4847-9774-4E275944F214}" presName="linear" presStyleCnt="0">
        <dgm:presLayoutVars>
          <dgm:animLvl val="lvl"/>
          <dgm:resizeHandles val="exact"/>
        </dgm:presLayoutVars>
      </dgm:prSet>
      <dgm:spPr/>
    </dgm:pt>
    <dgm:pt modelId="{6D802EB0-3E6D-4372-9ED6-589D73AD06FA}" type="pres">
      <dgm:prSet presAssocID="{6117B58D-6D90-4F20-9610-43F1B7F3CAF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C615249-FDC4-4F26-80F2-C30FDEFB4088}" type="pres">
      <dgm:prSet presAssocID="{AC1ED665-8768-419A-AEDB-818B3B7EB539}" presName="spacer" presStyleCnt="0"/>
      <dgm:spPr/>
    </dgm:pt>
    <dgm:pt modelId="{7A0A4F65-A581-45E7-9D3E-5295EFA8C327}" type="pres">
      <dgm:prSet presAssocID="{22383D3F-B179-439A-8B3B-85211E7C57C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9F77F1-9165-4A02-BE9F-A88B7842FED1}" type="pres">
      <dgm:prSet presAssocID="{5B030BFF-BC31-47AA-8310-4A5FCEE6AE9A}" presName="spacer" presStyleCnt="0"/>
      <dgm:spPr/>
    </dgm:pt>
    <dgm:pt modelId="{FBBA12CC-4D7D-4D81-9523-9D066FF79AB5}" type="pres">
      <dgm:prSet presAssocID="{AE138B40-15D0-48CD-BBB1-F15D080A38F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60A4230-0302-4F95-8635-401B90F5B568}" srcId="{13C0D9FC-DD1A-4847-9774-4E275944F214}" destId="{22383D3F-B179-439A-8B3B-85211E7C57CA}" srcOrd="1" destOrd="0" parTransId="{73E1D56E-43DC-40A6-A296-82143A7CC8A5}" sibTransId="{5B030BFF-BC31-47AA-8310-4A5FCEE6AE9A}"/>
    <dgm:cxn modelId="{42FE8C5F-E1C7-4C0E-91A3-9C226FA29434}" type="presOf" srcId="{6117B58D-6D90-4F20-9610-43F1B7F3CAFE}" destId="{6D802EB0-3E6D-4372-9ED6-589D73AD06FA}" srcOrd="0" destOrd="0" presId="urn:microsoft.com/office/officeart/2005/8/layout/vList2"/>
    <dgm:cxn modelId="{1F019146-AF02-44CF-B70E-BCC3663E1949}" type="presOf" srcId="{22383D3F-B179-439A-8B3B-85211E7C57CA}" destId="{7A0A4F65-A581-45E7-9D3E-5295EFA8C327}" srcOrd="0" destOrd="0" presId="urn:microsoft.com/office/officeart/2005/8/layout/vList2"/>
    <dgm:cxn modelId="{972C6255-4D2E-404B-95B4-60A8C82A4B53}" srcId="{13C0D9FC-DD1A-4847-9774-4E275944F214}" destId="{AE138B40-15D0-48CD-BBB1-F15D080A38F2}" srcOrd="2" destOrd="0" parTransId="{26B2267A-AD69-45E3-8B57-B90F025D9389}" sibTransId="{3BA38B58-5C53-4AE0-B60D-67EF46A7DE5B}"/>
    <dgm:cxn modelId="{F4098392-22E0-470C-9131-E2D84ED58783}" srcId="{13C0D9FC-DD1A-4847-9774-4E275944F214}" destId="{6117B58D-6D90-4F20-9610-43F1B7F3CAFE}" srcOrd="0" destOrd="0" parTransId="{FFC4F44D-E451-4AC1-A883-15C8F5948778}" sibTransId="{AC1ED665-8768-419A-AEDB-818B3B7EB539}"/>
    <dgm:cxn modelId="{D534E4A1-1FEA-448E-8340-41E55D5D8FCE}" type="presOf" srcId="{AE138B40-15D0-48CD-BBB1-F15D080A38F2}" destId="{FBBA12CC-4D7D-4D81-9523-9D066FF79AB5}" srcOrd="0" destOrd="0" presId="urn:microsoft.com/office/officeart/2005/8/layout/vList2"/>
    <dgm:cxn modelId="{83C5E0F2-1774-42E5-B29C-3F6F055247BD}" type="presOf" srcId="{13C0D9FC-DD1A-4847-9774-4E275944F214}" destId="{3A5F5471-74E1-4870-B0A0-6CA19EF2AF09}" srcOrd="0" destOrd="0" presId="urn:microsoft.com/office/officeart/2005/8/layout/vList2"/>
    <dgm:cxn modelId="{74B5E1FA-AD9F-4D3C-9E19-88A268E3E6DF}" type="presParOf" srcId="{3A5F5471-74E1-4870-B0A0-6CA19EF2AF09}" destId="{6D802EB0-3E6D-4372-9ED6-589D73AD06FA}" srcOrd="0" destOrd="0" presId="urn:microsoft.com/office/officeart/2005/8/layout/vList2"/>
    <dgm:cxn modelId="{F3C828E1-8062-4080-B6D1-97CF222D34B4}" type="presParOf" srcId="{3A5F5471-74E1-4870-B0A0-6CA19EF2AF09}" destId="{7C615249-FDC4-4F26-80F2-C30FDEFB4088}" srcOrd="1" destOrd="0" presId="urn:microsoft.com/office/officeart/2005/8/layout/vList2"/>
    <dgm:cxn modelId="{3B73F25E-528D-4C36-8D9E-96CB680DCC56}" type="presParOf" srcId="{3A5F5471-74E1-4870-B0A0-6CA19EF2AF09}" destId="{7A0A4F65-A581-45E7-9D3E-5295EFA8C327}" srcOrd="2" destOrd="0" presId="urn:microsoft.com/office/officeart/2005/8/layout/vList2"/>
    <dgm:cxn modelId="{162F19AB-EC48-4B9F-814B-7B39930E05DA}" type="presParOf" srcId="{3A5F5471-74E1-4870-B0A0-6CA19EF2AF09}" destId="{A19F77F1-9165-4A02-BE9F-A88B7842FED1}" srcOrd="3" destOrd="0" presId="urn:microsoft.com/office/officeart/2005/8/layout/vList2"/>
    <dgm:cxn modelId="{305B6D0B-CB22-47FE-BAE4-CEBA66723583}" type="presParOf" srcId="{3A5F5471-74E1-4870-B0A0-6CA19EF2AF09}" destId="{FBBA12CC-4D7D-4D81-9523-9D066FF79AB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799D55-156E-4A1B-9A13-5767E85F5E5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F9C9CEA9-DCCC-4706-ABC9-0B87506176F8}">
      <dgm:prSet/>
      <dgm:spPr>
        <a:solidFill>
          <a:schemeClr val="accent2">
            <a:lumMod val="20000"/>
            <a:lumOff val="80000"/>
          </a:schemeClr>
        </a:solidFill>
        <a:ln w="38100">
          <a:solidFill>
            <a:srgbClr val="003981"/>
          </a:solidFill>
        </a:ln>
      </dgm:spPr>
      <dgm:t>
        <a:bodyPr/>
        <a:lstStyle/>
        <a:p>
          <a:r>
            <a:rPr lang="uk-UA" b="1" dirty="0">
              <a:solidFill>
                <a:srgbClr val="003981"/>
              </a:solidFill>
            </a:rPr>
            <a:t>Автономія</a:t>
          </a:r>
          <a:r>
            <a:rPr lang="uk-UA" dirty="0">
              <a:solidFill>
                <a:srgbClr val="003981"/>
              </a:solidFill>
            </a:rPr>
            <a:t>: </a:t>
          </a:r>
          <a:r>
            <a:rPr lang="ru-UA" dirty="0">
              <a:solidFill>
                <a:srgbClr val="003981"/>
              </a:solidFill>
            </a:rPr>
            <a:t> </a:t>
          </a:r>
          <a:r>
            <a:rPr lang="uk-UA" b="1" dirty="0">
              <a:solidFill>
                <a:srgbClr val="003981"/>
              </a:solidFill>
            </a:rPr>
            <a:t>к</a:t>
          </a:r>
          <a:r>
            <a:rPr lang="ru-UA" b="1" dirty="0" err="1">
              <a:solidFill>
                <a:srgbClr val="003981"/>
              </a:solidFill>
            </a:rPr>
            <a:t>афедра</a:t>
          </a:r>
          <a:r>
            <a:rPr lang="ru-UA" b="1" dirty="0">
              <a:solidFill>
                <a:srgbClr val="003981"/>
              </a:solidFill>
            </a:rPr>
            <a:t> </a:t>
          </a:r>
          <a:r>
            <a:rPr lang="ru-UA" b="1" dirty="0" err="1">
              <a:solidFill>
                <a:srgbClr val="003981"/>
              </a:solidFill>
            </a:rPr>
            <a:t>або</a:t>
          </a:r>
          <a:r>
            <a:rPr lang="ru-UA" b="1" dirty="0">
              <a:solidFill>
                <a:srgbClr val="003981"/>
              </a:solidFill>
            </a:rPr>
            <a:t> </a:t>
          </a:r>
          <a:r>
            <a:rPr lang="ru-UA" b="1" dirty="0" err="1">
              <a:solidFill>
                <a:srgbClr val="003981"/>
              </a:solidFill>
            </a:rPr>
            <a:t>університет</a:t>
          </a:r>
          <a:r>
            <a:rPr lang="ru-UA" b="1" dirty="0">
              <a:solidFill>
                <a:srgbClr val="003981"/>
              </a:solidFill>
            </a:rPr>
            <a:t> </a:t>
          </a:r>
          <a:r>
            <a:rPr lang="ru-UA" b="1" dirty="0" err="1">
              <a:solidFill>
                <a:srgbClr val="003981"/>
              </a:solidFill>
            </a:rPr>
            <a:t>мають</a:t>
          </a:r>
          <a:r>
            <a:rPr lang="ru-UA" b="1" dirty="0">
              <a:solidFill>
                <a:srgbClr val="003981"/>
              </a:solidFill>
            </a:rPr>
            <a:t> право </a:t>
          </a:r>
          <a:r>
            <a:rPr lang="ru-UA" dirty="0" err="1">
              <a:solidFill>
                <a:srgbClr val="003981"/>
              </a:solidFill>
            </a:rPr>
            <a:t>розробити</a:t>
          </a:r>
          <a:r>
            <a:rPr lang="ru-UA" dirty="0">
              <a:solidFill>
                <a:srgbClr val="003981"/>
              </a:solidFill>
            </a:rPr>
            <a:t> </a:t>
          </a:r>
          <a:r>
            <a:rPr lang="ru-UA" dirty="0" err="1">
              <a:solidFill>
                <a:srgbClr val="003981"/>
              </a:solidFill>
            </a:rPr>
            <a:t>власний</a:t>
          </a:r>
          <a:r>
            <a:rPr lang="ru-UA" dirty="0">
              <a:solidFill>
                <a:srgbClr val="003981"/>
              </a:solidFill>
            </a:rPr>
            <a:t> </a:t>
          </a:r>
          <a:r>
            <a:rPr lang="ru-UA" dirty="0" err="1">
              <a:solidFill>
                <a:srgbClr val="003981"/>
              </a:solidFill>
            </a:rPr>
            <a:t>внутрішній</a:t>
          </a:r>
          <a:r>
            <a:rPr lang="ru-UA" dirty="0">
              <a:solidFill>
                <a:srgbClr val="003981"/>
              </a:solidFill>
            </a:rPr>
            <a:t> </a:t>
          </a:r>
          <a:r>
            <a:rPr lang="ru-UA" dirty="0" err="1">
              <a:solidFill>
                <a:srgbClr val="003981"/>
              </a:solidFill>
            </a:rPr>
            <a:t>додаток</a:t>
          </a:r>
          <a:r>
            <a:rPr lang="ru-UA" dirty="0">
              <a:solidFill>
                <a:srgbClr val="003981"/>
              </a:solidFill>
            </a:rPr>
            <a:t> до </a:t>
          </a:r>
          <a:r>
            <a:rPr lang="ru-UA" dirty="0" err="1">
              <a:solidFill>
                <a:srgbClr val="003981"/>
              </a:solidFill>
            </a:rPr>
            <a:t>Положення</a:t>
          </a:r>
          <a:r>
            <a:rPr lang="ru-UA" dirty="0">
              <a:solidFill>
                <a:srgbClr val="003981"/>
              </a:solidFill>
            </a:rPr>
            <a:t> про </a:t>
          </a:r>
          <a:r>
            <a:rPr lang="ru-UA" dirty="0" err="1">
              <a:solidFill>
                <a:srgbClr val="003981"/>
              </a:solidFill>
            </a:rPr>
            <a:t>академічну</a:t>
          </a:r>
          <a:r>
            <a:rPr lang="ru-UA" dirty="0">
              <a:solidFill>
                <a:srgbClr val="003981"/>
              </a:solidFill>
            </a:rPr>
            <a:t> </a:t>
          </a:r>
          <a:r>
            <a:rPr lang="ru-UA" dirty="0" err="1">
              <a:solidFill>
                <a:srgbClr val="003981"/>
              </a:solidFill>
            </a:rPr>
            <a:t>доброчесність</a:t>
          </a:r>
          <a:r>
            <a:rPr lang="ru-UA" dirty="0">
              <a:solidFill>
                <a:srgbClr val="003981"/>
              </a:solidFill>
            </a:rPr>
            <a:t>, де </a:t>
          </a:r>
          <a:r>
            <a:rPr lang="ru-UA" b="1" dirty="0" err="1">
              <a:solidFill>
                <a:srgbClr val="003981"/>
              </a:solidFill>
            </a:rPr>
            <a:t>можна</a:t>
          </a:r>
          <a:r>
            <a:rPr lang="ru-UA" b="1" dirty="0">
              <a:solidFill>
                <a:srgbClr val="003981"/>
              </a:solidFill>
            </a:rPr>
            <a:t> </a:t>
          </a:r>
          <a:r>
            <a:rPr lang="ru-UA" b="1" dirty="0" err="1">
              <a:solidFill>
                <a:srgbClr val="003981"/>
              </a:solidFill>
            </a:rPr>
            <a:t>деталізувати</a:t>
          </a:r>
          <a:r>
            <a:rPr lang="ru-UA" dirty="0">
              <a:solidFill>
                <a:srgbClr val="003981"/>
              </a:solidFill>
            </a:rPr>
            <a:t>, </a:t>
          </a:r>
          <a:r>
            <a:rPr lang="ru-UA" dirty="0" err="1">
              <a:solidFill>
                <a:srgbClr val="003981"/>
              </a:solidFill>
            </a:rPr>
            <a:t>чи</a:t>
          </a:r>
          <a:r>
            <a:rPr lang="ru-UA" dirty="0">
              <a:solidFill>
                <a:srgbClr val="003981"/>
              </a:solidFill>
            </a:rPr>
            <a:t> дозволено ШІ, </a:t>
          </a:r>
          <a:r>
            <a:rPr lang="ru-UA" dirty="0" err="1">
              <a:solidFill>
                <a:srgbClr val="003981"/>
              </a:solidFill>
            </a:rPr>
            <a:t>наприклад</a:t>
          </a:r>
          <a:r>
            <a:rPr lang="ru-UA" dirty="0">
              <a:solidFill>
                <a:srgbClr val="003981"/>
              </a:solidFill>
            </a:rPr>
            <a:t>, для перекладу </a:t>
          </a:r>
          <a:r>
            <a:rPr lang="ru-UA" dirty="0" err="1">
              <a:solidFill>
                <a:srgbClr val="003981"/>
              </a:solidFill>
            </a:rPr>
            <a:t>анотацій</a:t>
          </a:r>
          <a:r>
            <a:rPr lang="ru-UA" dirty="0">
              <a:solidFill>
                <a:srgbClr val="003981"/>
              </a:solidFill>
            </a:rPr>
            <a:t> </a:t>
          </a:r>
          <a:r>
            <a:rPr lang="ru-UA" dirty="0" err="1">
              <a:solidFill>
                <a:srgbClr val="003981"/>
              </a:solidFill>
            </a:rPr>
            <a:t>або</a:t>
          </a:r>
          <a:r>
            <a:rPr lang="ru-UA" dirty="0">
              <a:solidFill>
                <a:srgbClr val="003981"/>
              </a:solidFill>
            </a:rPr>
            <a:t> </a:t>
          </a:r>
          <a:r>
            <a:rPr lang="ru-UA" dirty="0" err="1">
              <a:solidFill>
                <a:srgbClr val="003981"/>
              </a:solidFill>
            </a:rPr>
            <a:t>стилістичного</a:t>
          </a:r>
          <a:r>
            <a:rPr lang="ru-UA" dirty="0">
              <a:solidFill>
                <a:srgbClr val="003981"/>
              </a:solidFill>
            </a:rPr>
            <a:t> </a:t>
          </a:r>
          <a:r>
            <a:rPr lang="ru-UA" dirty="0" err="1">
              <a:solidFill>
                <a:srgbClr val="003981"/>
              </a:solidFill>
            </a:rPr>
            <a:t>редагування</a:t>
          </a:r>
          <a:r>
            <a:rPr lang="ru-UA" dirty="0">
              <a:solidFill>
                <a:srgbClr val="003981"/>
              </a:solidFill>
            </a:rPr>
            <a:t> те</a:t>
          </a:r>
          <a:r>
            <a:rPr lang="uk-UA" dirty="0" err="1">
              <a:solidFill>
                <a:srgbClr val="003981"/>
              </a:solidFill>
            </a:rPr>
            <a:t>ксту</a:t>
          </a:r>
          <a:r>
            <a:rPr lang="ru-UA" dirty="0">
              <a:solidFill>
                <a:srgbClr val="003981"/>
              </a:solidFill>
            </a:rPr>
            <a:t>.</a:t>
          </a:r>
        </a:p>
      </dgm:t>
    </dgm:pt>
    <dgm:pt modelId="{44870F15-3BA2-4BC8-AA10-245DF9F392C8}" type="parTrans" cxnId="{B6B6B9D4-BD1B-435B-9572-F23D34F32728}">
      <dgm:prSet/>
      <dgm:spPr/>
      <dgm:t>
        <a:bodyPr/>
        <a:lstStyle/>
        <a:p>
          <a:endParaRPr lang="ru-UA"/>
        </a:p>
      </dgm:t>
    </dgm:pt>
    <dgm:pt modelId="{610EB174-FE89-4952-A96F-ABB0196C73C7}" type="sibTrans" cxnId="{B6B6B9D4-BD1B-435B-9572-F23D34F32728}">
      <dgm:prSet/>
      <dgm:spPr/>
      <dgm:t>
        <a:bodyPr/>
        <a:lstStyle/>
        <a:p>
          <a:endParaRPr lang="ru-UA"/>
        </a:p>
      </dgm:t>
    </dgm:pt>
    <dgm:pt modelId="{53A0EC7A-40DA-40BD-9109-3FDB0DC16D1F}">
      <dgm:prSet custT="1"/>
      <dgm:spPr>
        <a:solidFill>
          <a:schemeClr val="accent2">
            <a:lumMod val="20000"/>
            <a:lumOff val="80000"/>
          </a:schemeClr>
        </a:solidFill>
        <a:ln w="38100">
          <a:solidFill>
            <a:srgbClr val="003981"/>
          </a:solidFill>
        </a:ln>
      </dgm:spPr>
      <dgm:t>
        <a:bodyPr/>
        <a:lstStyle/>
        <a:p>
          <a:r>
            <a:rPr lang="uk-UA" sz="3200" b="1" dirty="0" err="1">
              <a:solidFill>
                <a:srgbClr val="003981"/>
              </a:solidFill>
            </a:rPr>
            <a:t>Обов</a:t>
          </a:r>
          <a:r>
            <a:rPr lang="en-US" sz="3200" b="1" dirty="0">
              <a:solidFill>
                <a:srgbClr val="003981"/>
              </a:solidFill>
            </a:rPr>
            <a:t>’</a:t>
          </a:r>
          <a:r>
            <a:rPr lang="uk-UA" sz="3200" b="1" dirty="0" err="1">
              <a:solidFill>
                <a:srgbClr val="003981"/>
              </a:solidFill>
            </a:rPr>
            <a:t>язкове</a:t>
          </a:r>
          <a:r>
            <a:rPr lang="uk-UA" sz="3200" b="1" dirty="0">
              <a:solidFill>
                <a:srgbClr val="003981"/>
              </a:solidFill>
            </a:rPr>
            <a:t> маркування: з</a:t>
          </a:r>
          <a:r>
            <a:rPr lang="ru-UA" sz="3200" b="1" dirty="0">
              <a:solidFill>
                <a:srgbClr val="003981"/>
              </a:solidFill>
            </a:rPr>
            <a:t>акон не </a:t>
          </a:r>
          <a:r>
            <a:rPr lang="ru-UA" sz="3200" b="1" dirty="0" err="1">
              <a:solidFill>
                <a:srgbClr val="003981"/>
              </a:solidFill>
            </a:rPr>
            <a:t>забороняє</a:t>
          </a:r>
          <a:r>
            <a:rPr lang="ru-UA" sz="3200" b="1" dirty="0">
              <a:solidFill>
                <a:srgbClr val="003981"/>
              </a:solidFill>
            </a:rPr>
            <a:t> ШІ</a:t>
          </a:r>
          <a:r>
            <a:rPr lang="ru-UA" sz="3200" dirty="0">
              <a:solidFill>
                <a:srgbClr val="003981"/>
              </a:solidFill>
            </a:rPr>
            <a:t>, </a:t>
          </a:r>
          <a:r>
            <a:rPr lang="ru-UA" sz="3200" dirty="0" err="1">
              <a:solidFill>
                <a:srgbClr val="003981"/>
              </a:solidFill>
            </a:rPr>
            <a:t>але</a:t>
          </a:r>
          <a:r>
            <a:rPr lang="ru-UA" sz="3200" dirty="0">
              <a:solidFill>
                <a:srgbClr val="003981"/>
              </a:solidFill>
            </a:rPr>
            <a:t> </a:t>
          </a:r>
          <a:r>
            <a:rPr lang="ru-UA" sz="3200" dirty="0" err="1">
              <a:solidFill>
                <a:srgbClr val="003981"/>
              </a:solidFill>
            </a:rPr>
            <a:t>вимагає</a:t>
          </a:r>
          <a:r>
            <a:rPr lang="ru-UA" sz="3200" dirty="0">
              <a:solidFill>
                <a:srgbClr val="003981"/>
              </a:solidFill>
            </a:rPr>
            <a:t> </a:t>
          </a:r>
          <a:r>
            <a:rPr lang="ru-UA" sz="3200" dirty="0" err="1">
              <a:solidFill>
                <a:srgbClr val="003981"/>
              </a:solidFill>
            </a:rPr>
            <a:t>від</a:t>
          </a:r>
          <a:r>
            <a:rPr lang="ru-UA" sz="3200" dirty="0">
              <a:solidFill>
                <a:srgbClr val="003981"/>
              </a:solidFill>
            </a:rPr>
            <a:t> </a:t>
          </a:r>
          <a:r>
            <a:rPr lang="uk-UA" sz="3200" dirty="0" err="1">
              <a:solidFill>
                <a:srgbClr val="003981"/>
              </a:solidFill>
            </a:rPr>
            <a:t>студен</a:t>
          </a:r>
          <a:r>
            <a:rPr lang="ru-UA" sz="3200" dirty="0" err="1">
              <a:solidFill>
                <a:srgbClr val="003981"/>
              </a:solidFill>
            </a:rPr>
            <a:t>тів</a:t>
          </a:r>
          <a:r>
            <a:rPr lang="ru-UA" sz="3200" dirty="0">
              <a:solidFill>
                <a:srgbClr val="003981"/>
              </a:solidFill>
            </a:rPr>
            <a:t> та </a:t>
          </a:r>
          <a:r>
            <a:rPr lang="uk-UA" sz="3200" dirty="0">
              <a:solidFill>
                <a:srgbClr val="003981"/>
              </a:solidFill>
            </a:rPr>
            <a:t>науково-педагогічних працівників</a:t>
          </a:r>
          <a:r>
            <a:rPr lang="ru-UA" sz="3200" dirty="0">
              <a:solidFill>
                <a:srgbClr val="003981"/>
              </a:solidFill>
            </a:rPr>
            <a:t> </a:t>
          </a:r>
          <a:r>
            <a:rPr lang="ru-UA" sz="3200" dirty="0" err="1">
              <a:solidFill>
                <a:srgbClr val="003981"/>
              </a:solidFill>
            </a:rPr>
            <a:t>чітко</a:t>
          </a:r>
          <a:r>
            <a:rPr lang="ru-UA" sz="3200" dirty="0">
              <a:solidFill>
                <a:srgbClr val="003981"/>
              </a:solidFill>
            </a:rPr>
            <a:t> </a:t>
          </a:r>
          <a:r>
            <a:rPr lang="ru-UA" sz="3200" dirty="0" err="1">
              <a:solidFill>
                <a:srgbClr val="003981"/>
              </a:solidFill>
            </a:rPr>
            <a:t>вказувати</a:t>
          </a:r>
          <a:r>
            <a:rPr lang="ru-UA" sz="3200" dirty="0">
              <a:solidFill>
                <a:srgbClr val="003981"/>
              </a:solidFill>
            </a:rPr>
            <a:t>, </a:t>
          </a:r>
          <a:r>
            <a:rPr lang="ru-UA" sz="3200" b="1" dirty="0">
              <a:solidFill>
                <a:srgbClr val="003981"/>
              </a:solidFill>
            </a:rPr>
            <a:t>де і як </a:t>
          </a:r>
          <a:r>
            <a:rPr lang="ru-UA" sz="3200" b="1" dirty="0" err="1">
              <a:solidFill>
                <a:srgbClr val="003981"/>
              </a:solidFill>
            </a:rPr>
            <a:t>він</a:t>
          </a:r>
          <a:r>
            <a:rPr lang="ru-UA" sz="3200" b="1" dirty="0">
              <a:solidFill>
                <a:srgbClr val="003981"/>
              </a:solidFill>
            </a:rPr>
            <a:t> </a:t>
          </a:r>
          <a:r>
            <a:rPr lang="ru-UA" sz="3200" b="1" dirty="0" err="1">
              <a:solidFill>
                <a:srgbClr val="003981"/>
              </a:solidFill>
            </a:rPr>
            <a:t>був</a:t>
          </a:r>
          <a:r>
            <a:rPr lang="ru-UA" sz="3200" b="1" dirty="0">
              <a:solidFill>
                <a:srgbClr val="003981"/>
              </a:solidFill>
            </a:rPr>
            <a:t> </a:t>
          </a:r>
          <a:r>
            <a:rPr lang="ru-UA" sz="3200" b="1" dirty="0" err="1">
              <a:solidFill>
                <a:srgbClr val="003981"/>
              </a:solidFill>
            </a:rPr>
            <a:t>застосований</a:t>
          </a:r>
          <a:r>
            <a:rPr lang="ru-UA" sz="3200" dirty="0">
              <a:solidFill>
                <a:srgbClr val="003981"/>
              </a:solidFill>
            </a:rPr>
            <a:t>.</a:t>
          </a:r>
        </a:p>
      </dgm:t>
    </dgm:pt>
    <dgm:pt modelId="{1D24F871-9FE4-4EF1-A8F0-4E644EE6DFC2}" type="parTrans" cxnId="{15FB01F3-0651-49C9-B226-FDD1DF3CAA86}">
      <dgm:prSet/>
      <dgm:spPr/>
      <dgm:t>
        <a:bodyPr/>
        <a:lstStyle/>
        <a:p>
          <a:endParaRPr lang="ru-UA"/>
        </a:p>
      </dgm:t>
    </dgm:pt>
    <dgm:pt modelId="{DBD96308-30C4-471C-B7C7-B49E5F407372}" type="sibTrans" cxnId="{15FB01F3-0651-49C9-B226-FDD1DF3CAA86}">
      <dgm:prSet/>
      <dgm:spPr/>
      <dgm:t>
        <a:bodyPr/>
        <a:lstStyle/>
        <a:p>
          <a:endParaRPr lang="ru-UA"/>
        </a:p>
      </dgm:t>
    </dgm:pt>
    <dgm:pt modelId="{454E830B-6C36-47FB-BBF7-861E6B689147}" type="pres">
      <dgm:prSet presAssocID="{17799D55-156E-4A1B-9A13-5767E85F5E53}" presName="diagram" presStyleCnt="0">
        <dgm:presLayoutVars>
          <dgm:dir/>
          <dgm:resizeHandles val="exact"/>
        </dgm:presLayoutVars>
      </dgm:prSet>
      <dgm:spPr/>
    </dgm:pt>
    <dgm:pt modelId="{1AF42654-8580-48AA-9CC2-57A0F088B190}" type="pres">
      <dgm:prSet presAssocID="{53A0EC7A-40DA-40BD-9109-3FDB0DC16D1F}" presName="node" presStyleLbl="node1" presStyleIdx="0" presStyleCnt="2" custScaleY="129770">
        <dgm:presLayoutVars>
          <dgm:bulletEnabled val="1"/>
        </dgm:presLayoutVars>
      </dgm:prSet>
      <dgm:spPr/>
    </dgm:pt>
    <dgm:pt modelId="{D4D72D22-E0F4-4180-8A25-E364940A1731}" type="pres">
      <dgm:prSet presAssocID="{DBD96308-30C4-471C-B7C7-B49E5F407372}" presName="sibTrans" presStyleCnt="0"/>
      <dgm:spPr/>
    </dgm:pt>
    <dgm:pt modelId="{965A3CB1-2469-4581-9DA1-E6ADE7579ACA}" type="pres">
      <dgm:prSet presAssocID="{F9C9CEA9-DCCC-4706-ABC9-0B87506176F8}" presName="node" presStyleLbl="node1" presStyleIdx="1" presStyleCnt="2" custScaleY="128417">
        <dgm:presLayoutVars>
          <dgm:bulletEnabled val="1"/>
        </dgm:presLayoutVars>
      </dgm:prSet>
      <dgm:spPr/>
    </dgm:pt>
  </dgm:ptLst>
  <dgm:cxnLst>
    <dgm:cxn modelId="{8E0CD09C-0A84-432A-BF15-3D2D000702DE}" type="presOf" srcId="{F9C9CEA9-DCCC-4706-ABC9-0B87506176F8}" destId="{965A3CB1-2469-4581-9DA1-E6ADE7579ACA}" srcOrd="0" destOrd="0" presId="urn:microsoft.com/office/officeart/2005/8/layout/default"/>
    <dgm:cxn modelId="{88F58CB0-E2F9-4CF7-83B7-AB5EA8632DE1}" type="presOf" srcId="{17799D55-156E-4A1B-9A13-5767E85F5E53}" destId="{454E830B-6C36-47FB-BBF7-861E6B689147}" srcOrd="0" destOrd="0" presId="urn:microsoft.com/office/officeart/2005/8/layout/default"/>
    <dgm:cxn modelId="{B6B6B9D4-BD1B-435B-9572-F23D34F32728}" srcId="{17799D55-156E-4A1B-9A13-5767E85F5E53}" destId="{F9C9CEA9-DCCC-4706-ABC9-0B87506176F8}" srcOrd="1" destOrd="0" parTransId="{44870F15-3BA2-4BC8-AA10-245DF9F392C8}" sibTransId="{610EB174-FE89-4952-A96F-ABB0196C73C7}"/>
    <dgm:cxn modelId="{298790D9-0C6B-4FB5-82AE-8C5F69F1C3DF}" type="presOf" srcId="{53A0EC7A-40DA-40BD-9109-3FDB0DC16D1F}" destId="{1AF42654-8580-48AA-9CC2-57A0F088B190}" srcOrd="0" destOrd="0" presId="urn:microsoft.com/office/officeart/2005/8/layout/default"/>
    <dgm:cxn modelId="{15FB01F3-0651-49C9-B226-FDD1DF3CAA86}" srcId="{17799D55-156E-4A1B-9A13-5767E85F5E53}" destId="{53A0EC7A-40DA-40BD-9109-3FDB0DC16D1F}" srcOrd="0" destOrd="0" parTransId="{1D24F871-9FE4-4EF1-A8F0-4E644EE6DFC2}" sibTransId="{DBD96308-30C4-471C-B7C7-B49E5F407372}"/>
    <dgm:cxn modelId="{11F19B44-48F3-454D-B659-7A10B6F68087}" type="presParOf" srcId="{454E830B-6C36-47FB-BBF7-861E6B689147}" destId="{1AF42654-8580-48AA-9CC2-57A0F088B190}" srcOrd="0" destOrd="0" presId="urn:microsoft.com/office/officeart/2005/8/layout/default"/>
    <dgm:cxn modelId="{F681A487-7ACF-4701-B648-72CD1155546F}" type="presParOf" srcId="{454E830B-6C36-47FB-BBF7-861E6B689147}" destId="{D4D72D22-E0F4-4180-8A25-E364940A1731}" srcOrd="1" destOrd="0" presId="urn:microsoft.com/office/officeart/2005/8/layout/default"/>
    <dgm:cxn modelId="{E61EE0E8-49A0-4017-BCEB-BD206034FBD2}" type="presParOf" srcId="{454E830B-6C36-47FB-BBF7-861E6B689147}" destId="{965A3CB1-2469-4581-9DA1-E6ADE7579AC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1EE1F1-18A1-44F8-BFA0-C5214728173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1D7A950F-C045-4A1F-B8B9-DC16D8CFD4C8}">
      <dgm:prSet phldrT="[Текст]" custT="1"/>
      <dgm:spPr>
        <a:solidFill>
          <a:schemeClr val="accent2">
            <a:lumMod val="20000"/>
            <a:lumOff val="80000"/>
            <a:alpha val="40000"/>
          </a:schemeClr>
        </a:solidFill>
        <a:ln w="38100">
          <a:solidFill>
            <a:srgbClr val="48599F"/>
          </a:solidFill>
        </a:ln>
      </dgm:spPr>
      <dgm:t>
        <a:bodyPr/>
        <a:lstStyle/>
        <a:p>
          <a:pPr>
            <a:buNone/>
          </a:pPr>
          <a:r>
            <a:rPr lang="ru-UA" sz="1800" b="1" dirty="0" err="1"/>
            <a:t>Ніколаєва</a:t>
          </a:r>
          <a:r>
            <a:rPr lang="ru-UA" sz="1800" b="1" dirty="0"/>
            <a:t>, С. Ю</a:t>
          </a:r>
          <a:r>
            <a:rPr lang="ru-UA" sz="1800" dirty="0"/>
            <a:t>., Дьячкова, Я. О., &amp; Борисенко, О. А. (2026). </a:t>
          </a:r>
          <a:r>
            <a:rPr lang="ru-UA" sz="1800" dirty="0" err="1"/>
            <a:t>Сучасний</a:t>
          </a:r>
          <a:r>
            <a:rPr lang="ru-UA" sz="1800" dirty="0"/>
            <a:t> </a:t>
          </a:r>
          <a:r>
            <a:rPr lang="ru-UA" sz="1800" dirty="0" err="1"/>
            <a:t>погляд</a:t>
          </a:r>
          <a:r>
            <a:rPr lang="ru-UA" sz="1800" dirty="0"/>
            <a:t> на </a:t>
          </a:r>
          <a:r>
            <a:rPr lang="ru-UA" sz="1800" dirty="0" err="1"/>
            <a:t>використання</a:t>
          </a:r>
          <a:r>
            <a:rPr lang="ru-UA" sz="1800" dirty="0"/>
            <a:t> ШІ у </a:t>
          </a:r>
          <a:r>
            <a:rPr lang="ru-UA" sz="1800" dirty="0" err="1"/>
            <a:t>навчанні</a:t>
          </a:r>
          <a:r>
            <a:rPr lang="ru-UA" sz="1800" dirty="0"/>
            <a:t> </a:t>
          </a:r>
          <a:r>
            <a:rPr lang="ru-UA" sz="1800" dirty="0" err="1"/>
            <a:t>іноземних</a:t>
          </a:r>
          <a:r>
            <a:rPr lang="ru-UA" sz="1800" dirty="0"/>
            <a:t> мов і культур. </a:t>
          </a:r>
          <a:r>
            <a:rPr lang="ru-UA" sz="1800" i="1" dirty="0" err="1"/>
            <a:t>Педагогічна</a:t>
          </a:r>
          <a:r>
            <a:rPr lang="ru-UA" sz="1800" i="1" dirty="0"/>
            <a:t> </a:t>
          </a:r>
          <a:r>
            <a:rPr lang="ru-UA" sz="1800" i="1" dirty="0" err="1"/>
            <a:t>Академія</a:t>
          </a:r>
          <a:r>
            <a:rPr lang="ru-UA" sz="1800" i="1" dirty="0"/>
            <a:t>: </a:t>
          </a:r>
          <a:r>
            <a:rPr lang="ru-UA" sz="1800" i="1" dirty="0" err="1"/>
            <a:t>наукові</a:t>
          </a:r>
          <a:r>
            <a:rPr lang="ru-UA" sz="1800" i="1" dirty="0"/>
            <a:t> записки</a:t>
          </a:r>
          <a:r>
            <a:rPr lang="ru-UA" sz="1800" dirty="0"/>
            <a:t>, (27). </a:t>
          </a:r>
        </a:p>
      </dgm:t>
    </dgm:pt>
    <dgm:pt modelId="{E587E899-BC38-4FBD-9645-DA4FBE30ED41}" type="parTrans" cxnId="{8FB40365-D9C8-4920-A2F2-D79DC72C1A81}">
      <dgm:prSet/>
      <dgm:spPr/>
      <dgm:t>
        <a:bodyPr/>
        <a:lstStyle/>
        <a:p>
          <a:endParaRPr lang="ru-UA"/>
        </a:p>
      </dgm:t>
    </dgm:pt>
    <dgm:pt modelId="{47598B90-3EB3-41FE-B3DF-F044FC38F808}" type="sibTrans" cxnId="{8FB40365-D9C8-4920-A2F2-D79DC72C1A81}">
      <dgm:prSet/>
      <dgm:spPr/>
      <dgm:t>
        <a:bodyPr/>
        <a:lstStyle/>
        <a:p>
          <a:endParaRPr lang="ru-UA"/>
        </a:p>
      </dgm:t>
    </dgm:pt>
    <dgm:pt modelId="{49E44161-539A-4E4F-AFD7-D70B411D6202}">
      <dgm:prSet phldrT="[Текст]" custT="1"/>
      <dgm:spPr>
        <a:solidFill>
          <a:schemeClr val="accent2">
            <a:lumMod val="20000"/>
            <a:lumOff val="80000"/>
            <a:alpha val="40000"/>
          </a:schemeClr>
        </a:solidFill>
        <a:ln w="38100">
          <a:solidFill>
            <a:srgbClr val="003981"/>
          </a:solidFill>
        </a:ln>
      </dgm:spPr>
      <dgm:t>
        <a:bodyPr/>
        <a:lstStyle/>
        <a:p>
          <a:pPr algn="just">
            <a:buNone/>
          </a:pPr>
          <a:r>
            <a:rPr lang="ru-UA" sz="1400" b="1" dirty="0" err="1"/>
            <a:t>Ніколаєва</a:t>
          </a:r>
          <a:r>
            <a:rPr lang="ru-UA" sz="1400" b="1" dirty="0"/>
            <a:t> С</a:t>
          </a:r>
          <a:r>
            <a:rPr lang="uk-UA" sz="1400" b="1" dirty="0"/>
            <a:t>.</a:t>
          </a:r>
          <a:r>
            <a:rPr lang="ru-UA" sz="1400" b="1" dirty="0"/>
            <a:t> Ю</a:t>
          </a:r>
          <a:r>
            <a:rPr lang="uk-UA" sz="1400" b="1" dirty="0"/>
            <a:t>., </a:t>
          </a:r>
          <a:r>
            <a:rPr lang="ru-UA" sz="1400" dirty="0"/>
            <a:t>Черниш В</a:t>
          </a:r>
          <a:r>
            <a:rPr lang="uk-UA" sz="1400" dirty="0"/>
            <a:t>.</a:t>
          </a:r>
          <a:r>
            <a:rPr lang="ru-UA" sz="1400" dirty="0"/>
            <a:t> В</a:t>
          </a:r>
          <a:r>
            <a:rPr lang="uk-UA" sz="1400" dirty="0"/>
            <a:t>., </a:t>
          </a:r>
          <a:r>
            <a:rPr lang="ru-UA" sz="1400" dirty="0"/>
            <a:t>Дьячкова Я</a:t>
          </a:r>
          <a:r>
            <a:rPr lang="uk-UA" sz="1400" dirty="0"/>
            <a:t>.</a:t>
          </a:r>
          <a:r>
            <a:rPr lang="ru-UA" sz="1400" dirty="0"/>
            <a:t> О</a:t>
          </a:r>
          <a:r>
            <a:rPr lang="uk-UA" sz="1400" dirty="0"/>
            <a:t>. (2026). </a:t>
          </a:r>
          <a:r>
            <a:rPr lang="uk-UA" sz="1400" dirty="0" err="1"/>
            <a:t>Достовіргість</a:t>
          </a:r>
          <a:r>
            <a:rPr lang="uk-UA" sz="1400" dirty="0"/>
            <a:t> згенерований ШІ відповідей на </a:t>
          </a:r>
          <a:r>
            <a:rPr lang="uk-UA" sz="1400" dirty="0" err="1"/>
            <a:t>промпти</a:t>
          </a:r>
          <a:r>
            <a:rPr lang="uk-UA" sz="1400" dirty="0"/>
            <a:t> з проблем формування </a:t>
          </a:r>
          <a:r>
            <a:rPr lang="uk-UA" sz="1400" dirty="0" err="1"/>
            <a:t>мовних</a:t>
          </a:r>
          <a:r>
            <a:rPr lang="uk-UA" sz="1400" dirty="0"/>
            <a:t> </a:t>
          </a:r>
          <a:r>
            <a:rPr lang="uk-UA" sz="1400" dirty="0" err="1"/>
            <a:t>компетентностей</a:t>
          </a:r>
          <a:r>
            <a:rPr lang="uk-UA" sz="1400" dirty="0"/>
            <a:t> як складової міжкультурної іншомовної комунікативної компетентності. </a:t>
          </a:r>
          <a:r>
            <a:rPr lang="uk-UA" sz="1400" i="1" dirty="0"/>
            <a:t>Перспективи та інновації науки</a:t>
          </a:r>
          <a:r>
            <a:rPr lang="uk-UA" sz="1400" dirty="0"/>
            <a:t>.3(61),  1036 – 1057. </a:t>
          </a:r>
          <a:endParaRPr lang="ru-UA" sz="1400" dirty="0"/>
        </a:p>
      </dgm:t>
    </dgm:pt>
    <dgm:pt modelId="{4272A10A-2732-40C6-BF27-0982BBB8F39B}" type="parTrans" cxnId="{FC224D04-10EA-4A42-8197-964942728ADD}">
      <dgm:prSet/>
      <dgm:spPr/>
      <dgm:t>
        <a:bodyPr/>
        <a:lstStyle/>
        <a:p>
          <a:endParaRPr lang="ru-UA"/>
        </a:p>
      </dgm:t>
    </dgm:pt>
    <dgm:pt modelId="{8A74E964-3E1B-4100-A19A-FAEB9EFD3857}" type="sibTrans" cxnId="{FC224D04-10EA-4A42-8197-964942728ADD}">
      <dgm:prSet/>
      <dgm:spPr/>
      <dgm:t>
        <a:bodyPr/>
        <a:lstStyle/>
        <a:p>
          <a:endParaRPr lang="ru-UA"/>
        </a:p>
      </dgm:t>
    </dgm:pt>
    <dgm:pt modelId="{412AE3A8-AF28-4311-9EAE-6F881691EE1E}">
      <dgm:prSet phldrT="[Текст]" phldr="0" custT="1"/>
      <dgm:spPr>
        <a:solidFill>
          <a:schemeClr val="accent2">
            <a:lumMod val="20000"/>
            <a:lumOff val="80000"/>
            <a:alpha val="40000"/>
          </a:schemeClr>
        </a:solidFill>
        <a:ln w="38100">
          <a:solidFill>
            <a:srgbClr val="48599F"/>
          </a:solidFill>
        </a:ln>
      </dgm:spPr>
      <dgm:t>
        <a:bodyPr/>
        <a:lstStyle/>
        <a:p>
          <a:pPr algn="just"/>
          <a:r>
            <a:rPr lang="uk-UA" sz="1600" b="1" dirty="0"/>
            <a:t>Ніколаєва</a:t>
          </a:r>
          <a:r>
            <a:rPr lang="uk-UA" sz="1600" dirty="0"/>
            <a:t> С. Ю., Черниш В. В., </a:t>
          </a:r>
          <a:r>
            <a:rPr lang="uk-UA" sz="1600" dirty="0" err="1"/>
            <a:t>Дьячкова</a:t>
          </a:r>
          <a:r>
            <a:rPr lang="uk-UA" sz="1600" dirty="0"/>
            <a:t> Я.О.(2026).  Вірогідність згенерованих ШІ відповідей на </a:t>
          </a:r>
          <a:r>
            <a:rPr lang="uk-UA" sz="1600" dirty="0" err="1"/>
            <a:t>промпти</a:t>
          </a:r>
          <a:r>
            <a:rPr lang="uk-UA" sz="1600" dirty="0"/>
            <a:t> з проблем формування іншомовних комунікативних мовленнєвих </a:t>
          </a:r>
          <a:r>
            <a:rPr lang="uk-UA" sz="1600" dirty="0" err="1"/>
            <a:t>компетентностей</a:t>
          </a:r>
          <a:r>
            <a:rPr lang="uk-UA" sz="1600" dirty="0"/>
            <a:t>: довіряй, та розум  май. </a:t>
          </a:r>
          <a:r>
            <a:rPr lang="uk-UA" sz="1600" i="1" dirty="0"/>
            <a:t>Іноземні мови (2). У друці</a:t>
          </a:r>
          <a:endParaRPr lang="ru-UA" sz="1600" i="1" dirty="0"/>
        </a:p>
      </dgm:t>
    </dgm:pt>
    <dgm:pt modelId="{085A3363-C354-4DE6-A3C0-15911C418D44}" type="parTrans" cxnId="{AB9BBB3C-ED36-46B4-B732-7C3F1FF70739}">
      <dgm:prSet/>
      <dgm:spPr/>
      <dgm:t>
        <a:bodyPr/>
        <a:lstStyle/>
        <a:p>
          <a:endParaRPr lang="ru-UA"/>
        </a:p>
      </dgm:t>
    </dgm:pt>
    <dgm:pt modelId="{AD032993-6831-4F41-AB60-E7C054D122FC}" type="sibTrans" cxnId="{AB9BBB3C-ED36-46B4-B732-7C3F1FF70739}">
      <dgm:prSet/>
      <dgm:spPr/>
      <dgm:t>
        <a:bodyPr/>
        <a:lstStyle/>
        <a:p>
          <a:endParaRPr lang="ru-UA"/>
        </a:p>
      </dgm:t>
    </dgm:pt>
    <dgm:pt modelId="{0699EC7A-6721-4928-B982-A8C1F8C54A1B}" type="pres">
      <dgm:prSet presAssocID="{E81EE1F1-18A1-44F8-BFA0-C52147281734}" presName="Name0" presStyleCnt="0">
        <dgm:presLayoutVars>
          <dgm:dir/>
          <dgm:resizeHandles val="exact"/>
        </dgm:presLayoutVars>
      </dgm:prSet>
      <dgm:spPr/>
    </dgm:pt>
    <dgm:pt modelId="{7A917E82-C4B9-4DA8-9F63-83BA4E0C48EC}" type="pres">
      <dgm:prSet presAssocID="{1D7A950F-C045-4A1F-B8B9-DC16D8CFD4C8}" presName="composite" presStyleCnt="0"/>
      <dgm:spPr/>
    </dgm:pt>
    <dgm:pt modelId="{A5000214-AF44-4DF0-B1BB-454268727A10}" type="pres">
      <dgm:prSet presAssocID="{1D7A950F-C045-4A1F-B8B9-DC16D8CFD4C8}" presName="rect1" presStyleLbl="trAlignAcc1" presStyleIdx="0" presStyleCnt="3">
        <dgm:presLayoutVars>
          <dgm:bulletEnabled val="1"/>
        </dgm:presLayoutVars>
      </dgm:prSet>
      <dgm:spPr/>
    </dgm:pt>
    <dgm:pt modelId="{95EF95D1-C283-4C19-8177-6582BA4BBB67}" type="pres">
      <dgm:prSet presAssocID="{1D7A950F-C045-4A1F-B8B9-DC16D8CFD4C8}" presName="rect2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  <a:ln w="38100">
          <a:solidFill>
            <a:srgbClr val="48599F"/>
          </a:solidFill>
        </a:ln>
      </dgm:spPr>
    </dgm:pt>
    <dgm:pt modelId="{CCF77F23-EDA7-4BB3-93D1-E0642C2F968B}" type="pres">
      <dgm:prSet presAssocID="{47598B90-3EB3-41FE-B3DF-F044FC38F808}" presName="sibTrans" presStyleCnt="0"/>
      <dgm:spPr/>
    </dgm:pt>
    <dgm:pt modelId="{DB97F9BC-D0BD-449D-94C5-34051886F430}" type="pres">
      <dgm:prSet presAssocID="{49E44161-539A-4E4F-AFD7-D70B411D6202}" presName="composite" presStyleCnt="0"/>
      <dgm:spPr/>
    </dgm:pt>
    <dgm:pt modelId="{B0ADD5ED-065A-4A8A-AD38-B718F27931E0}" type="pres">
      <dgm:prSet presAssocID="{49E44161-539A-4E4F-AFD7-D70B411D6202}" presName="rect1" presStyleLbl="trAlignAcc1" presStyleIdx="1" presStyleCnt="3">
        <dgm:presLayoutVars>
          <dgm:bulletEnabled val="1"/>
        </dgm:presLayoutVars>
      </dgm:prSet>
      <dgm:spPr/>
    </dgm:pt>
    <dgm:pt modelId="{9A121CF0-A11C-4DD7-8E95-1D773CC115F4}" type="pres">
      <dgm:prSet presAssocID="{49E44161-539A-4E4F-AFD7-D70B411D6202}" presName="rect2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38100">
          <a:solidFill>
            <a:srgbClr val="48599F"/>
          </a:solidFill>
          <a:prstDash val="solid"/>
        </a:ln>
      </dgm:spPr>
    </dgm:pt>
    <dgm:pt modelId="{BC64D0FD-3B59-4ADF-ABC0-8B50B0B7E846}" type="pres">
      <dgm:prSet presAssocID="{8A74E964-3E1B-4100-A19A-FAEB9EFD3857}" presName="sibTrans" presStyleCnt="0"/>
      <dgm:spPr/>
    </dgm:pt>
    <dgm:pt modelId="{EC06E737-1BB3-44B7-8166-0344EF1D1D4C}" type="pres">
      <dgm:prSet presAssocID="{412AE3A8-AF28-4311-9EAE-6F881691EE1E}" presName="composite" presStyleCnt="0"/>
      <dgm:spPr/>
    </dgm:pt>
    <dgm:pt modelId="{DDA4F004-D2B6-42F5-8F3C-C4D0BF8F9617}" type="pres">
      <dgm:prSet presAssocID="{412AE3A8-AF28-4311-9EAE-6F881691EE1E}" presName="rect1" presStyleLbl="trAlignAcc1" presStyleIdx="2" presStyleCnt="3">
        <dgm:presLayoutVars>
          <dgm:bulletEnabled val="1"/>
        </dgm:presLayoutVars>
      </dgm:prSet>
      <dgm:spPr/>
    </dgm:pt>
    <dgm:pt modelId="{379C6665-5E09-4E71-8587-05F4D0D5D38D}" type="pres">
      <dgm:prSet presAssocID="{412AE3A8-AF28-4311-9EAE-6F881691EE1E}" presName="rect2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4000" r="-14000"/>
          </a:stretch>
        </a:blipFill>
        <a:ln w="28575">
          <a:solidFill>
            <a:srgbClr val="48599F"/>
          </a:solidFill>
        </a:ln>
      </dgm:spPr>
    </dgm:pt>
  </dgm:ptLst>
  <dgm:cxnLst>
    <dgm:cxn modelId="{FC224D04-10EA-4A42-8197-964942728ADD}" srcId="{E81EE1F1-18A1-44F8-BFA0-C52147281734}" destId="{49E44161-539A-4E4F-AFD7-D70B411D6202}" srcOrd="1" destOrd="0" parTransId="{4272A10A-2732-40C6-BF27-0982BBB8F39B}" sibTransId="{8A74E964-3E1B-4100-A19A-FAEB9EFD3857}"/>
    <dgm:cxn modelId="{8C241A36-1BC3-4F56-A51D-7BF70880A20E}" type="presOf" srcId="{1D7A950F-C045-4A1F-B8B9-DC16D8CFD4C8}" destId="{A5000214-AF44-4DF0-B1BB-454268727A10}" srcOrd="0" destOrd="0" presId="urn:microsoft.com/office/officeart/2008/layout/PictureStrips"/>
    <dgm:cxn modelId="{AB9BBB3C-ED36-46B4-B732-7C3F1FF70739}" srcId="{E81EE1F1-18A1-44F8-BFA0-C52147281734}" destId="{412AE3A8-AF28-4311-9EAE-6F881691EE1E}" srcOrd="2" destOrd="0" parTransId="{085A3363-C354-4DE6-A3C0-15911C418D44}" sibTransId="{AD032993-6831-4F41-AB60-E7C054D122FC}"/>
    <dgm:cxn modelId="{8FB40365-D9C8-4920-A2F2-D79DC72C1A81}" srcId="{E81EE1F1-18A1-44F8-BFA0-C52147281734}" destId="{1D7A950F-C045-4A1F-B8B9-DC16D8CFD4C8}" srcOrd="0" destOrd="0" parTransId="{E587E899-BC38-4FBD-9645-DA4FBE30ED41}" sibTransId="{47598B90-3EB3-41FE-B3DF-F044FC38F808}"/>
    <dgm:cxn modelId="{E399C39C-A455-443D-83AF-E3254DA299EB}" type="presOf" srcId="{412AE3A8-AF28-4311-9EAE-6F881691EE1E}" destId="{DDA4F004-D2B6-42F5-8F3C-C4D0BF8F9617}" srcOrd="0" destOrd="0" presId="urn:microsoft.com/office/officeart/2008/layout/PictureStrips"/>
    <dgm:cxn modelId="{E55F46D7-2B5B-40B5-8295-361DC2FEA4F4}" type="presOf" srcId="{E81EE1F1-18A1-44F8-BFA0-C52147281734}" destId="{0699EC7A-6721-4928-B982-A8C1F8C54A1B}" srcOrd="0" destOrd="0" presId="urn:microsoft.com/office/officeart/2008/layout/PictureStrips"/>
    <dgm:cxn modelId="{37E896F5-9BF2-416E-A843-89254A9256AB}" type="presOf" srcId="{49E44161-539A-4E4F-AFD7-D70B411D6202}" destId="{B0ADD5ED-065A-4A8A-AD38-B718F27931E0}" srcOrd="0" destOrd="0" presId="urn:microsoft.com/office/officeart/2008/layout/PictureStrips"/>
    <dgm:cxn modelId="{6B379F2A-8EBA-421B-BA4D-7C7D1D3EF3AE}" type="presParOf" srcId="{0699EC7A-6721-4928-B982-A8C1F8C54A1B}" destId="{7A917E82-C4B9-4DA8-9F63-83BA4E0C48EC}" srcOrd="0" destOrd="0" presId="urn:microsoft.com/office/officeart/2008/layout/PictureStrips"/>
    <dgm:cxn modelId="{DC8F230A-1EC9-4F30-96AA-CE96A9D16AF6}" type="presParOf" srcId="{7A917E82-C4B9-4DA8-9F63-83BA4E0C48EC}" destId="{A5000214-AF44-4DF0-B1BB-454268727A10}" srcOrd="0" destOrd="0" presId="urn:microsoft.com/office/officeart/2008/layout/PictureStrips"/>
    <dgm:cxn modelId="{9C3F8280-8697-4356-B60C-7ED084E7CC0A}" type="presParOf" srcId="{7A917E82-C4B9-4DA8-9F63-83BA4E0C48EC}" destId="{95EF95D1-C283-4C19-8177-6582BA4BBB67}" srcOrd="1" destOrd="0" presId="urn:microsoft.com/office/officeart/2008/layout/PictureStrips"/>
    <dgm:cxn modelId="{2898F407-3778-45D6-9747-B31532F0AD9C}" type="presParOf" srcId="{0699EC7A-6721-4928-B982-A8C1F8C54A1B}" destId="{CCF77F23-EDA7-4BB3-93D1-E0642C2F968B}" srcOrd="1" destOrd="0" presId="urn:microsoft.com/office/officeart/2008/layout/PictureStrips"/>
    <dgm:cxn modelId="{E5B21E77-EA27-4351-8C64-41FE215A83F0}" type="presParOf" srcId="{0699EC7A-6721-4928-B982-A8C1F8C54A1B}" destId="{DB97F9BC-D0BD-449D-94C5-34051886F430}" srcOrd="2" destOrd="0" presId="urn:microsoft.com/office/officeart/2008/layout/PictureStrips"/>
    <dgm:cxn modelId="{FA42AEA0-4A94-44B0-8E9B-2084B1DD69DB}" type="presParOf" srcId="{DB97F9BC-D0BD-449D-94C5-34051886F430}" destId="{B0ADD5ED-065A-4A8A-AD38-B718F27931E0}" srcOrd="0" destOrd="0" presId="urn:microsoft.com/office/officeart/2008/layout/PictureStrips"/>
    <dgm:cxn modelId="{C7136B1B-49C6-4976-BA11-39008A32F87C}" type="presParOf" srcId="{DB97F9BC-D0BD-449D-94C5-34051886F430}" destId="{9A121CF0-A11C-4DD7-8E95-1D773CC115F4}" srcOrd="1" destOrd="0" presId="urn:microsoft.com/office/officeart/2008/layout/PictureStrips"/>
    <dgm:cxn modelId="{938EDE91-8D1D-4616-8B9B-C701B40DBFB2}" type="presParOf" srcId="{0699EC7A-6721-4928-B982-A8C1F8C54A1B}" destId="{BC64D0FD-3B59-4ADF-ABC0-8B50B0B7E846}" srcOrd="3" destOrd="0" presId="urn:microsoft.com/office/officeart/2008/layout/PictureStrips"/>
    <dgm:cxn modelId="{8A708173-7D2E-4B16-A377-35DD032F3BD4}" type="presParOf" srcId="{0699EC7A-6721-4928-B982-A8C1F8C54A1B}" destId="{EC06E737-1BB3-44B7-8166-0344EF1D1D4C}" srcOrd="4" destOrd="0" presId="urn:microsoft.com/office/officeart/2008/layout/PictureStrips"/>
    <dgm:cxn modelId="{6544B1E7-CD53-4FA8-8D73-76183E89B4C2}" type="presParOf" srcId="{EC06E737-1BB3-44B7-8166-0344EF1D1D4C}" destId="{DDA4F004-D2B6-42F5-8F3C-C4D0BF8F9617}" srcOrd="0" destOrd="0" presId="urn:microsoft.com/office/officeart/2008/layout/PictureStrips"/>
    <dgm:cxn modelId="{A2CC511A-5AF1-4DBC-A2C3-84B7D62E4D4C}" type="presParOf" srcId="{EC06E737-1BB3-44B7-8166-0344EF1D1D4C}" destId="{379C6665-5E09-4E71-8587-05F4D0D5D38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23ED0-E182-45C2-BC25-F3F8B30DA02C}">
      <dsp:nvSpPr>
        <dsp:cNvPr id="0" name=""/>
        <dsp:cNvSpPr/>
      </dsp:nvSpPr>
      <dsp:spPr>
        <a:xfrm>
          <a:off x="0" y="56169"/>
          <a:ext cx="10515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Проф. Ніколаєва Софія Юріївна</a:t>
          </a:r>
          <a:endParaRPr lang="ru-UA" sz="3000" kern="1200" dirty="0"/>
        </a:p>
      </dsp:txBody>
      <dsp:txXfrm>
        <a:off x="35125" y="91294"/>
        <a:ext cx="10445350" cy="649299"/>
      </dsp:txXfrm>
    </dsp:sp>
    <dsp:sp modelId="{57D1CAED-80E1-4A08-A1D3-9EC2F3239AE1}">
      <dsp:nvSpPr>
        <dsp:cNvPr id="0" name=""/>
        <dsp:cNvSpPr/>
      </dsp:nvSpPr>
      <dsp:spPr>
        <a:xfrm>
          <a:off x="0" y="775719"/>
          <a:ext cx="10515600" cy="158354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38100">
          <a:solidFill>
            <a:srgbClr val="48599F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300" kern="1200" dirty="0">
              <a:solidFill>
                <a:srgbClr val="003981"/>
              </a:solidFill>
            </a:rPr>
            <a:t>Ідея</a:t>
          </a:r>
          <a:endParaRPr lang="ru-UA" sz="2300" kern="1200" dirty="0">
            <a:solidFill>
              <a:srgbClr val="00398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300" kern="1200" dirty="0">
              <a:solidFill>
                <a:srgbClr val="003981"/>
              </a:solidFill>
            </a:rPr>
            <a:t>Зміст слайдів</a:t>
          </a:r>
          <a:endParaRPr lang="ru-UA" sz="2300" kern="1200" dirty="0">
            <a:solidFill>
              <a:srgbClr val="00398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300" kern="1200" dirty="0">
              <a:solidFill>
                <a:srgbClr val="003981"/>
              </a:solidFill>
            </a:rPr>
            <a:t>Рекомендації з оформлення</a:t>
          </a:r>
          <a:endParaRPr lang="ru-UA" sz="2300" kern="1200" dirty="0">
            <a:solidFill>
              <a:srgbClr val="00398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UA" sz="2300" kern="1200" dirty="0"/>
        </a:p>
      </dsp:txBody>
      <dsp:txXfrm>
        <a:off x="0" y="775719"/>
        <a:ext cx="10515600" cy="1583549"/>
      </dsp:txXfrm>
    </dsp:sp>
    <dsp:sp modelId="{FAEF83A8-B1DC-447B-8A50-6BA6E4140AF6}">
      <dsp:nvSpPr>
        <dsp:cNvPr id="0" name=""/>
        <dsp:cNvSpPr/>
      </dsp:nvSpPr>
      <dsp:spPr>
        <a:xfrm>
          <a:off x="0" y="2359269"/>
          <a:ext cx="10515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Chat GPT</a:t>
          </a:r>
          <a:endParaRPr lang="ru-UA" sz="3000" kern="1200" dirty="0"/>
        </a:p>
      </dsp:txBody>
      <dsp:txXfrm>
        <a:off x="35125" y="2394394"/>
        <a:ext cx="10445350" cy="649299"/>
      </dsp:txXfrm>
    </dsp:sp>
    <dsp:sp modelId="{3E371AAC-2A4A-431F-8A4F-6CC0EE9CA869}">
      <dsp:nvSpPr>
        <dsp:cNvPr id="0" name=""/>
        <dsp:cNvSpPr/>
      </dsp:nvSpPr>
      <dsp:spPr>
        <a:xfrm>
          <a:off x="0" y="3078819"/>
          <a:ext cx="105156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300" kern="1200" dirty="0">
              <a:solidFill>
                <a:srgbClr val="003981"/>
              </a:solidFill>
            </a:rPr>
            <a:t>Емблема та технічне оформлення 4 слайдів</a:t>
          </a:r>
          <a:endParaRPr lang="ru-UA" sz="2300" kern="1200" dirty="0">
            <a:solidFill>
              <a:srgbClr val="003981"/>
            </a:solidFill>
          </a:endParaRPr>
        </a:p>
      </dsp:txBody>
      <dsp:txXfrm>
        <a:off x="0" y="3078819"/>
        <a:ext cx="10515600" cy="496800"/>
      </dsp:txXfrm>
    </dsp:sp>
    <dsp:sp modelId="{8FB79BAA-6BDE-4718-8C83-4350E1CAC1FA}">
      <dsp:nvSpPr>
        <dsp:cNvPr id="0" name=""/>
        <dsp:cNvSpPr/>
      </dsp:nvSpPr>
      <dsp:spPr>
        <a:xfrm>
          <a:off x="0" y="3575619"/>
          <a:ext cx="10515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Google – </a:t>
          </a:r>
          <a:r>
            <a:rPr lang="uk-UA" sz="3000" kern="1200" dirty="0"/>
            <a:t>усі використані зображення</a:t>
          </a:r>
          <a:endParaRPr lang="ru-UA" sz="3000" kern="1200" dirty="0"/>
        </a:p>
      </dsp:txBody>
      <dsp:txXfrm>
        <a:off x="35125" y="3610744"/>
        <a:ext cx="10445350" cy="649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94475-B240-4545-B415-813242155D83}">
      <dsp:nvSpPr>
        <dsp:cNvPr id="0" name=""/>
        <dsp:cNvSpPr/>
      </dsp:nvSpPr>
      <dsp:spPr>
        <a:xfrm>
          <a:off x="0" y="860589"/>
          <a:ext cx="10515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E106C-58CC-4E23-8BAA-32E58AA4290E}">
      <dsp:nvSpPr>
        <dsp:cNvPr id="0" name=""/>
        <dsp:cNvSpPr/>
      </dsp:nvSpPr>
      <dsp:spPr>
        <a:xfrm>
          <a:off x="525780" y="476828"/>
          <a:ext cx="736092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Подано </a:t>
          </a:r>
          <a:r>
            <a:rPr lang="ru-UA" sz="26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50 </a:t>
          </a:r>
          <a:r>
            <a:rPr lang="ru-UA" sz="2600" b="1" kern="1200" dirty="0" err="1">
              <a:solidFill>
                <a:schemeClr val="accent2">
                  <a:lumMod val="20000"/>
                  <a:lumOff val="80000"/>
                </a:schemeClr>
              </a:solidFill>
            </a:rPr>
            <a:t>скарг</a:t>
          </a:r>
          <a:r>
            <a:rPr lang="ru-UA" sz="26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 </a:t>
          </a:r>
          <a:r>
            <a:rPr lang="ru-UA" sz="2600" b="1" kern="1200" dirty="0" err="1">
              <a:solidFill>
                <a:schemeClr val="accent2">
                  <a:lumMod val="20000"/>
                  <a:lumOff val="80000"/>
                </a:schemeClr>
              </a:solidFill>
            </a:rPr>
            <a:t>щодо</a:t>
          </a:r>
          <a:r>
            <a:rPr lang="ru-UA" sz="26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 </a:t>
          </a:r>
          <a:r>
            <a:rPr lang="ru-UA" sz="2600" b="1" kern="1200" dirty="0" err="1">
              <a:solidFill>
                <a:schemeClr val="accent2">
                  <a:lumMod val="20000"/>
                  <a:lumOff val="80000"/>
                </a:schemeClr>
              </a:solidFill>
            </a:rPr>
            <a:t>академічних</a:t>
          </a:r>
          <a:r>
            <a:rPr lang="ru-UA" sz="26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 </a:t>
          </a:r>
          <a:r>
            <a:rPr lang="ru-UA" sz="2600" b="1" kern="1200" dirty="0" err="1">
              <a:solidFill>
                <a:schemeClr val="accent2">
                  <a:lumMod val="20000"/>
                  <a:lumOff val="80000"/>
                </a:schemeClr>
              </a:solidFill>
            </a:rPr>
            <a:t>порушень</a:t>
          </a:r>
          <a:endParaRPr lang="ru-UA" sz="2600" b="1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563247" y="514295"/>
        <a:ext cx="7285986" cy="692586"/>
      </dsp:txXfrm>
    </dsp:sp>
    <dsp:sp modelId="{C640A97E-7640-40E1-96EF-A4402DD492BA}">
      <dsp:nvSpPr>
        <dsp:cNvPr id="0" name=""/>
        <dsp:cNvSpPr/>
      </dsp:nvSpPr>
      <dsp:spPr>
        <a:xfrm>
          <a:off x="0" y="2039949"/>
          <a:ext cx="10515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1BC2E-67C8-4502-A01C-E31963FFBFF7}">
      <dsp:nvSpPr>
        <dsp:cNvPr id="0" name=""/>
        <dsp:cNvSpPr/>
      </dsp:nvSpPr>
      <dsp:spPr>
        <a:xfrm>
          <a:off x="525780" y="1656189"/>
          <a:ext cx="736092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Виявлено</a:t>
          </a:r>
          <a:r>
            <a:rPr lang="ru-UA" sz="26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10 </a:t>
          </a:r>
          <a:r>
            <a:rPr lang="ru-UA" sz="2600" b="1" kern="1200" dirty="0" err="1">
              <a:solidFill>
                <a:schemeClr val="accent2">
                  <a:lumMod val="20000"/>
                  <a:lumOff val="80000"/>
                </a:schemeClr>
              </a:solidFill>
            </a:rPr>
            <a:t>дисертацій</a:t>
          </a:r>
          <a:r>
            <a:rPr lang="ru-UA" sz="26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 з  </a:t>
          </a:r>
          <a:r>
            <a:rPr lang="ru-UA" sz="2600" b="1" kern="1200" dirty="0" err="1">
              <a:solidFill>
                <a:schemeClr val="accent2">
                  <a:lumMod val="20000"/>
                  <a:lumOff val="80000"/>
                </a:schemeClr>
              </a:solidFill>
            </a:rPr>
            <a:t>плагіатом</a:t>
          </a:r>
          <a:endParaRPr lang="ru-UA" sz="2600" b="1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563247" y="1693656"/>
        <a:ext cx="7285986" cy="692586"/>
      </dsp:txXfrm>
    </dsp:sp>
    <dsp:sp modelId="{E74FB2AA-A0A5-4C6C-A4CB-1700420E00DE}">
      <dsp:nvSpPr>
        <dsp:cNvPr id="0" name=""/>
        <dsp:cNvSpPr/>
      </dsp:nvSpPr>
      <dsp:spPr>
        <a:xfrm>
          <a:off x="0" y="3219309"/>
          <a:ext cx="10515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2CF51-0560-4968-9CEF-F22C7926E173}">
      <dsp:nvSpPr>
        <dsp:cNvPr id="0" name=""/>
        <dsp:cNvSpPr/>
      </dsp:nvSpPr>
      <dsp:spPr>
        <a:xfrm>
          <a:off x="525780" y="2835549"/>
          <a:ext cx="736092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26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8 </a:t>
          </a:r>
          <a:r>
            <a:rPr lang="ru-UA" sz="2600" b="1" kern="1200" dirty="0" err="1">
              <a:solidFill>
                <a:schemeClr val="accent2">
                  <a:lumMod val="20000"/>
                  <a:lumOff val="80000"/>
                </a:schemeClr>
              </a:solidFill>
            </a:rPr>
            <a:t>осіб</a:t>
          </a:r>
          <a:r>
            <a:rPr lang="ru-UA" sz="26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 </a:t>
          </a:r>
          <a:r>
            <a:rPr lang="ru-UA" sz="2600" b="1" kern="1200" dirty="0" err="1">
              <a:solidFill>
                <a:schemeClr val="accent2">
                  <a:lumMod val="20000"/>
                  <a:lumOff val="80000"/>
                </a:schemeClr>
              </a:solidFill>
            </a:rPr>
            <a:t>позбавлено</a:t>
          </a:r>
          <a:r>
            <a:rPr lang="ru-UA" sz="26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 </a:t>
          </a:r>
          <a:r>
            <a:rPr lang="ru-UA" sz="2600" b="1" kern="1200" dirty="0" err="1">
              <a:solidFill>
                <a:schemeClr val="accent2">
                  <a:lumMod val="20000"/>
                  <a:lumOff val="80000"/>
                </a:schemeClr>
              </a:solidFill>
            </a:rPr>
            <a:t>наукових</a:t>
          </a:r>
          <a:r>
            <a:rPr lang="ru-UA" sz="26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 </a:t>
          </a:r>
          <a:r>
            <a:rPr lang="ru-UA" sz="2600" b="1" kern="1200" dirty="0" err="1">
              <a:solidFill>
                <a:schemeClr val="accent2">
                  <a:lumMod val="20000"/>
                  <a:lumOff val="80000"/>
                </a:schemeClr>
              </a:solidFill>
            </a:rPr>
            <a:t>ступенів</a:t>
          </a:r>
          <a:endParaRPr lang="ru-UA" sz="2600" b="1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563247" y="2873016"/>
        <a:ext cx="7285986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02EB0-3E6D-4372-9ED6-589D73AD06FA}">
      <dsp:nvSpPr>
        <dsp:cNvPr id="0" name=""/>
        <dsp:cNvSpPr/>
      </dsp:nvSpPr>
      <dsp:spPr>
        <a:xfrm>
          <a:off x="0" y="41544"/>
          <a:ext cx="10515600" cy="137475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rgbClr val="0039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2500" kern="1200" dirty="0">
              <a:solidFill>
                <a:srgbClr val="003981"/>
              </a:solidFill>
            </a:rPr>
            <a:t>1 лютого 2026 року набрав </a:t>
          </a:r>
          <a:r>
            <a:rPr lang="ru-UA" sz="2500" kern="1200" dirty="0" err="1">
              <a:solidFill>
                <a:srgbClr val="003981"/>
              </a:solidFill>
            </a:rPr>
            <a:t>чинності</a:t>
          </a:r>
          <a:r>
            <a:rPr lang="uk-UA" sz="2500" kern="1200" dirty="0">
              <a:solidFill>
                <a:srgbClr val="003981"/>
              </a:solidFill>
            </a:rPr>
            <a:t> </a:t>
          </a:r>
          <a:r>
            <a:rPr lang="ru-UA" sz="2500" b="1" kern="1200" dirty="0">
              <a:solidFill>
                <a:srgbClr val="003981"/>
              </a:solidFill>
            </a:rPr>
            <a:t>Закон №4742-IX</a:t>
          </a:r>
          <a:r>
            <a:rPr lang="uk-UA" sz="2500" b="1" kern="1200" dirty="0">
              <a:solidFill>
                <a:srgbClr val="003981"/>
              </a:solidFill>
            </a:rPr>
            <a:t> </a:t>
          </a:r>
          <a:r>
            <a:rPr lang="ru-UA" sz="2500" kern="1200" dirty="0">
              <a:solidFill>
                <a:srgbClr val="003981"/>
              </a:solidFill>
            </a:rPr>
            <a:t>«Про </a:t>
          </a:r>
          <a:r>
            <a:rPr lang="ru-UA" sz="2500" kern="1200" dirty="0" err="1">
              <a:solidFill>
                <a:srgbClr val="003981"/>
              </a:solidFill>
            </a:rPr>
            <a:t>академічну</a:t>
          </a:r>
          <a:r>
            <a:rPr lang="ru-UA" sz="2500" kern="1200" dirty="0">
              <a:solidFill>
                <a:srgbClr val="003981"/>
              </a:solidFill>
            </a:rPr>
            <a:t> </a:t>
          </a:r>
          <a:r>
            <a:rPr lang="ru-UA" sz="2500" kern="1200" dirty="0" err="1">
              <a:solidFill>
                <a:srgbClr val="003981"/>
              </a:solidFill>
            </a:rPr>
            <a:t>доброчесність</a:t>
          </a:r>
          <a:r>
            <a:rPr lang="ru-UA" sz="2500" kern="1200" dirty="0">
              <a:solidFill>
                <a:srgbClr val="003981"/>
              </a:solidFill>
            </a:rPr>
            <a:t>»</a:t>
          </a:r>
          <a:r>
            <a:rPr lang="uk-UA" sz="2500" kern="1200" dirty="0">
              <a:solidFill>
                <a:srgbClr val="003981"/>
              </a:solidFill>
            </a:rPr>
            <a:t>у хвалений Верховною Радою </a:t>
          </a:r>
          <a:r>
            <a:rPr lang="ru-UA" sz="2500" kern="1200" dirty="0">
              <a:solidFill>
                <a:srgbClr val="003981"/>
              </a:solidFill>
            </a:rPr>
            <a:t> </a:t>
          </a:r>
          <a:r>
            <a:rPr lang="uk-UA" sz="2500" kern="1200" dirty="0">
              <a:solidFill>
                <a:srgbClr val="003981"/>
              </a:solidFill>
            </a:rPr>
            <a:t>України. </a:t>
          </a:r>
          <a:r>
            <a:rPr lang="en-US" sz="2500" kern="1200" dirty="0">
              <a:hlinkClick xmlns:r="http://schemas.openxmlformats.org/officeDocument/2006/relationships" r:id="rId1"/>
            </a:rPr>
            <a:t>https://zakon.rada.gov.ua/laws/show/4742-20#Text</a:t>
          </a:r>
          <a:endParaRPr lang="uk-UA" sz="2500" kern="1200" dirty="0"/>
        </a:p>
      </dsp:txBody>
      <dsp:txXfrm>
        <a:off x="67110" y="108654"/>
        <a:ext cx="10381380" cy="1240530"/>
      </dsp:txXfrm>
    </dsp:sp>
    <dsp:sp modelId="{7A0A4F65-A581-45E7-9D3E-5295EFA8C327}">
      <dsp:nvSpPr>
        <dsp:cNvPr id="0" name=""/>
        <dsp:cNvSpPr/>
      </dsp:nvSpPr>
      <dsp:spPr>
        <a:xfrm>
          <a:off x="0" y="1488294"/>
          <a:ext cx="10515600" cy="137475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rgbClr val="0039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rgbClr val="003981"/>
              </a:solidFill>
            </a:rPr>
            <a:t>Повне введення закону в дію – з </a:t>
          </a:r>
          <a:r>
            <a:rPr lang="ru-UA" sz="2800" b="1" kern="1200" dirty="0">
              <a:solidFill>
                <a:srgbClr val="003981"/>
              </a:solidFill>
            </a:rPr>
            <a:t>31 липня</a:t>
          </a:r>
          <a:r>
            <a:rPr lang="uk-UA" sz="2800" b="1" kern="1200" dirty="0">
              <a:solidFill>
                <a:srgbClr val="003981"/>
              </a:solidFill>
            </a:rPr>
            <a:t> </a:t>
          </a:r>
          <a:r>
            <a:rPr lang="ru-UA" sz="2800" b="1" kern="1200" dirty="0">
              <a:solidFill>
                <a:srgbClr val="003981"/>
              </a:solidFill>
            </a:rPr>
            <a:t>2026 року</a:t>
          </a:r>
          <a:r>
            <a:rPr lang="ru-UA" sz="2800" kern="1200" dirty="0">
              <a:solidFill>
                <a:srgbClr val="003981"/>
              </a:solidFill>
            </a:rPr>
            <a:t>: до ц</a:t>
          </a:r>
          <a:r>
            <a:rPr lang="uk-UA" sz="2800" kern="1200" dirty="0" err="1">
              <a:solidFill>
                <a:srgbClr val="003981"/>
              </a:solidFill>
            </a:rPr>
            <a:t>ієї</a:t>
          </a:r>
          <a:r>
            <a:rPr lang="uk-UA" sz="2800" kern="1200" dirty="0">
              <a:solidFill>
                <a:srgbClr val="003981"/>
              </a:solidFill>
            </a:rPr>
            <a:t> дати</a:t>
          </a:r>
          <a:r>
            <a:rPr lang="ru-UA" sz="2800" kern="1200" dirty="0">
              <a:solidFill>
                <a:srgbClr val="003981"/>
              </a:solidFill>
            </a:rPr>
            <a:t>  </a:t>
          </a:r>
          <a:r>
            <a:rPr lang="ru-UA" sz="2800" kern="1200" dirty="0" err="1">
              <a:solidFill>
                <a:srgbClr val="003981"/>
              </a:solidFill>
            </a:rPr>
            <a:t>кожен</a:t>
          </a:r>
          <a:r>
            <a:rPr lang="ru-UA" sz="2800" kern="1200" dirty="0">
              <a:solidFill>
                <a:srgbClr val="003981"/>
              </a:solidFill>
            </a:rPr>
            <a:t> </a:t>
          </a:r>
          <a:r>
            <a:rPr lang="ru-UA" sz="2800" kern="1200" dirty="0" err="1">
              <a:solidFill>
                <a:srgbClr val="003981"/>
              </a:solidFill>
            </a:rPr>
            <a:t>університет</a:t>
          </a:r>
          <a:r>
            <a:rPr lang="ru-UA" sz="2800" kern="1200" dirty="0">
              <a:solidFill>
                <a:srgbClr val="003981"/>
              </a:solidFill>
            </a:rPr>
            <a:t> </a:t>
          </a:r>
          <a:r>
            <a:rPr lang="ru-UA" sz="2800" kern="1200" dirty="0" err="1">
              <a:solidFill>
                <a:srgbClr val="003981"/>
              </a:solidFill>
            </a:rPr>
            <a:t>зобов’язаний</a:t>
          </a:r>
          <a:r>
            <a:rPr lang="ru-UA" sz="2800" kern="1200" dirty="0">
              <a:solidFill>
                <a:srgbClr val="003981"/>
              </a:solidFill>
            </a:rPr>
            <a:t> </a:t>
          </a:r>
          <a:r>
            <a:rPr lang="ru-UA" sz="2800" kern="1200" dirty="0" err="1">
              <a:solidFill>
                <a:srgbClr val="003981"/>
              </a:solidFill>
            </a:rPr>
            <a:t>прийняти</a:t>
          </a:r>
          <a:r>
            <a:rPr lang="ru-UA" sz="2800" kern="1200" dirty="0">
              <a:solidFill>
                <a:srgbClr val="003981"/>
              </a:solidFill>
            </a:rPr>
            <a:t> </a:t>
          </a:r>
          <a:r>
            <a:rPr lang="ru-UA" sz="2800" kern="1200" dirty="0" err="1">
              <a:solidFill>
                <a:srgbClr val="003981"/>
              </a:solidFill>
            </a:rPr>
            <a:t>власні</a:t>
          </a:r>
          <a:r>
            <a:rPr lang="ru-UA" sz="2800" kern="1200" dirty="0">
              <a:solidFill>
                <a:srgbClr val="003981"/>
              </a:solidFill>
            </a:rPr>
            <a:t> </a:t>
          </a:r>
          <a:r>
            <a:rPr lang="ru-UA" sz="2800" kern="1200" dirty="0" err="1">
              <a:solidFill>
                <a:srgbClr val="003981"/>
              </a:solidFill>
            </a:rPr>
            <a:t>внутрішні</a:t>
          </a:r>
          <a:r>
            <a:rPr lang="ru-UA" sz="2800" kern="1200" dirty="0">
              <a:solidFill>
                <a:srgbClr val="003981"/>
              </a:solidFill>
            </a:rPr>
            <a:t> </a:t>
          </a:r>
          <a:r>
            <a:rPr lang="ru-UA" sz="2800" kern="1200" dirty="0" err="1">
              <a:solidFill>
                <a:srgbClr val="003981"/>
              </a:solidFill>
            </a:rPr>
            <a:t>акти</a:t>
          </a:r>
          <a:r>
            <a:rPr lang="uk-UA" sz="2800" kern="1200" dirty="0">
              <a:solidFill>
                <a:srgbClr val="003981"/>
              </a:solidFill>
            </a:rPr>
            <a:t> </a:t>
          </a:r>
          <a:endParaRPr lang="ru-UA" sz="2800" kern="1200" dirty="0">
            <a:solidFill>
              <a:srgbClr val="003981"/>
            </a:solidFill>
          </a:endParaRPr>
        </a:p>
      </dsp:txBody>
      <dsp:txXfrm>
        <a:off x="67110" y="1555404"/>
        <a:ext cx="10381380" cy="1240530"/>
      </dsp:txXfrm>
    </dsp:sp>
    <dsp:sp modelId="{FBBA12CC-4D7D-4D81-9523-9D066FF79AB5}">
      <dsp:nvSpPr>
        <dsp:cNvPr id="0" name=""/>
        <dsp:cNvSpPr/>
      </dsp:nvSpPr>
      <dsp:spPr>
        <a:xfrm>
          <a:off x="0" y="2935044"/>
          <a:ext cx="10515600" cy="137475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rgbClr val="0039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>
              <a:solidFill>
                <a:srgbClr val="003981"/>
              </a:solidFill>
            </a:rPr>
            <a:t>Це </a:t>
          </a:r>
          <a:r>
            <a:rPr lang="ru-UA" sz="2500" kern="1200" dirty="0">
              <a:solidFill>
                <a:srgbClr val="003981"/>
              </a:solidFill>
            </a:rPr>
            <a:t>один з </a:t>
          </a:r>
          <a:r>
            <a:rPr lang="ru-UA" sz="2500" kern="1200" dirty="0" err="1">
              <a:solidFill>
                <a:srgbClr val="003981"/>
              </a:solidFill>
            </a:rPr>
            <a:t>перших</a:t>
          </a:r>
          <a:r>
            <a:rPr lang="ru-UA" sz="2500" kern="1200" dirty="0">
              <a:solidFill>
                <a:srgbClr val="003981"/>
              </a:solidFill>
            </a:rPr>
            <a:t> </a:t>
          </a:r>
          <a:r>
            <a:rPr lang="uk-UA" sz="2500" kern="1200" dirty="0">
              <a:solidFill>
                <a:srgbClr val="003981"/>
              </a:solidFill>
            </a:rPr>
            <a:t>законів </a:t>
          </a:r>
          <a:r>
            <a:rPr lang="ru-UA" sz="2500" kern="1200" dirty="0">
              <a:solidFill>
                <a:srgbClr val="003981"/>
              </a:solidFill>
            </a:rPr>
            <a:t>у </a:t>
          </a:r>
          <a:r>
            <a:rPr lang="ru-UA" sz="2500" kern="1200" dirty="0" err="1">
              <a:solidFill>
                <a:srgbClr val="003981"/>
              </a:solidFill>
            </a:rPr>
            <a:t>Європі</a:t>
          </a:r>
          <a:r>
            <a:rPr lang="ru-UA" sz="2500" kern="1200" dirty="0">
              <a:solidFill>
                <a:srgbClr val="003981"/>
              </a:solidFill>
            </a:rPr>
            <a:t>, </a:t>
          </a:r>
          <a:r>
            <a:rPr lang="ru-UA" sz="2500" kern="1200" dirty="0" err="1">
              <a:solidFill>
                <a:srgbClr val="003981"/>
              </a:solidFill>
            </a:rPr>
            <a:t>який</a:t>
          </a:r>
          <a:r>
            <a:rPr lang="ru-UA" sz="2500" kern="1200" dirty="0">
              <a:solidFill>
                <a:srgbClr val="003981"/>
              </a:solidFill>
            </a:rPr>
            <a:t> на </a:t>
          </a:r>
          <a:r>
            <a:rPr lang="ru-UA" sz="2500" kern="1200" dirty="0" err="1">
              <a:solidFill>
                <a:srgbClr val="003981"/>
              </a:solidFill>
            </a:rPr>
            <a:t>законодавчому</a:t>
          </a:r>
          <a:r>
            <a:rPr lang="ru-UA" sz="2500" kern="1200" dirty="0">
              <a:solidFill>
                <a:srgbClr val="003981"/>
              </a:solidFill>
            </a:rPr>
            <a:t> </a:t>
          </a:r>
          <a:r>
            <a:rPr lang="ru-UA" sz="2500" kern="1200" dirty="0" err="1">
              <a:solidFill>
                <a:srgbClr val="003981"/>
              </a:solidFill>
            </a:rPr>
            <a:t>рівні</a:t>
          </a:r>
          <a:r>
            <a:rPr lang="ru-UA" sz="2500" kern="1200" dirty="0">
              <a:solidFill>
                <a:srgbClr val="003981"/>
              </a:solidFill>
            </a:rPr>
            <a:t> </a:t>
          </a:r>
          <a:r>
            <a:rPr lang="ru-UA" sz="2500" kern="1200" dirty="0" err="1">
              <a:solidFill>
                <a:srgbClr val="003981"/>
              </a:solidFill>
            </a:rPr>
            <a:t>регулює</a:t>
          </a:r>
          <a:r>
            <a:rPr lang="ru-UA" sz="2500" kern="1200" dirty="0">
              <a:solidFill>
                <a:srgbClr val="003981"/>
              </a:solidFill>
            </a:rPr>
            <a:t> </a:t>
          </a:r>
          <a:r>
            <a:rPr lang="ru-UA" sz="2500" kern="1200" dirty="0" err="1">
              <a:solidFill>
                <a:srgbClr val="003981"/>
              </a:solidFill>
            </a:rPr>
            <a:t>використання</a:t>
          </a:r>
          <a:r>
            <a:rPr lang="ru-UA" sz="2500" kern="1200" dirty="0">
              <a:solidFill>
                <a:srgbClr val="003981"/>
              </a:solidFill>
            </a:rPr>
            <a:t> ШІ в </a:t>
          </a:r>
          <a:r>
            <a:rPr lang="ru-UA" sz="2500" kern="1200" dirty="0" err="1">
              <a:solidFill>
                <a:srgbClr val="003981"/>
              </a:solidFill>
            </a:rPr>
            <a:t>науковій</a:t>
          </a:r>
          <a:r>
            <a:rPr lang="ru-UA" sz="2500" kern="1200" dirty="0">
              <a:solidFill>
                <a:srgbClr val="003981"/>
              </a:solidFill>
            </a:rPr>
            <a:t> </a:t>
          </a:r>
          <a:r>
            <a:rPr lang="ru-UA" sz="2500" kern="1200" dirty="0" err="1">
              <a:solidFill>
                <a:srgbClr val="003981"/>
              </a:solidFill>
            </a:rPr>
            <a:t>роботі</a:t>
          </a:r>
          <a:r>
            <a:rPr lang="uk-UA" sz="2500" kern="1200" dirty="0">
              <a:solidFill>
                <a:srgbClr val="003981"/>
              </a:solidFill>
            </a:rPr>
            <a:t>, в тому числі й у кваліфікаційних роботах магістрів.</a:t>
          </a:r>
          <a:endParaRPr lang="ru-UA" sz="2500" kern="1200" dirty="0">
            <a:solidFill>
              <a:srgbClr val="003981"/>
            </a:solidFill>
          </a:endParaRPr>
        </a:p>
      </dsp:txBody>
      <dsp:txXfrm>
        <a:off x="67110" y="3002154"/>
        <a:ext cx="10381380" cy="12405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42654-8580-48AA-9CC2-57A0F088B190}">
      <dsp:nvSpPr>
        <dsp:cNvPr id="0" name=""/>
        <dsp:cNvSpPr/>
      </dsp:nvSpPr>
      <dsp:spPr>
        <a:xfrm>
          <a:off x="1283" y="226702"/>
          <a:ext cx="5006206" cy="389793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rgbClr val="0039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 err="1">
              <a:solidFill>
                <a:srgbClr val="003981"/>
              </a:solidFill>
            </a:rPr>
            <a:t>Обов</a:t>
          </a:r>
          <a:r>
            <a:rPr lang="en-US" sz="3200" b="1" kern="1200" dirty="0">
              <a:solidFill>
                <a:srgbClr val="003981"/>
              </a:solidFill>
            </a:rPr>
            <a:t>’</a:t>
          </a:r>
          <a:r>
            <a:rPr lang="uk-UA" sz="3200" b="1" kern="1200" dirty="0" err="1">
              <a:solidFill>
                <a:srgbClr val="003981"/>
              </a:solidFill>
            </a:rPr>
            <a:t>язкове</a:t>
          </a:r>
          <a:r>
            <a:rPr lang="uk-UA" sz="3200" b="1" kern="1200" dirty="0">
              <a:solidFill>
                <a:srgbClr val="003981"/>
              </a:solidFill>
            </a:rPr>
            <a:t> маркування: з</a:t>
          </a:r>
          <a:r>
            <a:rPr lang="ru-UA" sz="3200" b="1" kern="1200" dirty="0">
              <a:solidFill>
                <a:srgbClr val="003981"/>
              </a:solidFill>
            </a:rPr>
            <a:t>акон не </a:t>
          </a:r>
          <a:r>
            <a:rPr lang="ru-UA" sz="3200" b="1" kern="1200" dirty="0" err="1">
              <a:solidFill>
                <a:srgbClr val="003981"/>
              </a:solidFill>
            </a:rPr>
            <a:t>забороняє</a:t>
          </a:r>
          <a:r>
            <a:rPr lang="ru-UA" sz="3200" b="1" kern="1200" dirty="0">
              <a:solidFill>
                <a:srgbClr val="003981"/>
              </a:solidFill>
            </a:rPr>
            <a:t> ШІ</a:t>
          </a:r>
          <a:r>
            <a:rPr lang="ru-UA" sz="3200" kern="1200" dirty="0">
              <a:solidFill>
                <a:srgbClr val="003981"/>
              </a:solidFill>
            </a:rPr>
            <a:t>, </a:t>
          </a:r>
          <a:r>
            <a:rPr lang="ru-UA" sz="3200" kern="1200" dirty="0" err="1">
              <a:solidFill>
                <a:srgbClr val="003981"/>
              </a:solidFill>
            </a:rPr>
            <a:t>але</a:t>
          </a:r>
          <a:r>
            <a:rPr lang="ru-UA" sz="3200" kern="1200" dirty="0">
              <a:solidFill>
                <a:srgbClr val="003981"/>
              </a:solidFill>
            </a:rPr>
            <a:t> </a:t>
          </a:r>
          <a:r>
            <a:rPr lang="ru-UA" sz="3200" kern="1200" dirty="0" err="1">
              <a:solidFill>
                <a:srgbClr val="003981"/>
              </a:solidFill>
            </a:rPr>
            <a:t>вимагає</a:t>
          </a:r>
          <a:r>
            <a:rPr lang="ru-UA" sz="3200" kern="1200" dirty="0">
              <a:solidFill>
                <a:srgbClr val="003981"/>
              </a:solidFill>
            </a:rPr>
            <a:t> </a:t>
          </a:r>
          <a:r>
            <a:rPr lang="ru-UA" sz="3200" kern="1200" dirty="0" err="1">
              <a:solidFill>
                <a:srgbClr val="003981"/>
              </a:solidFill>
            </a:rPr>
            <a:t>від</a:t>
          </a:r>
          <a:r>
            <a:rPr lang="ru-UA" sz="3200" kern="1200" dirty="0">
              <a:solidFill>
                <a:srgbClr val="003981"/>
              </a:solidFill>
            </a:rPr>
            <a:t> </a:t>
          </a:r>
          <a:r>
            <a:rPr lang="uk-UA" sz="3200" kern="1200" dirty="0" err="1">
              <a:solidFill>
                <a:srgbClr val="003981"/>
              </a:solidFill>
            </a:rPr>
            <a:t>студен</a:t>
          </a:r>
          <a:r>
            <a:rPr lang="ru-UA" sz="3200" kern="1200" dirty="0" err="1">
              <a:solidFill>
                <a:srgbClr val="003981"/>
              </a:solidFill>
            </a:rPr>
            <a:t>тів</a:t>
          </a:r>
          <a:r>
            <a:rPr lang="ru-UA" sz="3200" kern="1200" dirty="0">
              <a:solidFill>
                <a:srgbClr val="003981"/>
              </a:solidFill>
            </a:rPr>
            <a:t> та </a:t>
          </a:r>
          <a:r>
            <a:rPr lang="uk-UA" sz="3200" kern="1200" dirty="0">
              <a:solidFill>
                <a:srgbClr val="003981"/>
              </a:solidFill>
            </a:rPr>
            <a:t>науково-педагогічних працівників</a:t>
          </a:r>
          <a:r>
            <a:rPr lang="ru-UA" sz="3200" kern="1200" dirty="0">
              <a:solidFill>
                <a:srgbClr val="003981"/>
              </a:solidFill>
            </a:rPr>
            <a:t> </a:t>
          </a:r>
          <a:r>
            <a:rPr lang="ru-UA" sz="3200" kern="1200" dirty="0" err="1">
              <a:solidFill>
                <a:srgbClr val="003981"/>
              </a:solidFill>
            </a:rPr>
            <a:t>чітко</a:t>
          </a:r>
          <a:r>
            <a:rPr lang="ru-UA" sz="3200" kern="1200" dirty="0">
              <a:solidFill>
                <a:srgbClr val="003981"/>
              </a:solidFill>
            </a:rPr>
            <a:t> </a:t>
          </a:r>
          <a:r>
            <a:rPr lang="ru-UA" sz="3200" kern="1200" dirty="0" err="1">
              <a:solidFill>
                <a:srgbClr val="003981"/>
              </a:solidFill>
            </a:rPr>
            <a:t>вказувати</a:t>
          </a:r>
          <a:r>
            <a:rPr lang="ru-UA" sz="3200" kern="1200" dirty="0">
              <a:solidFill>
                <a:srgbClr val="003981"/>
              </a:solidFill>
            </a:rPr>
            <a:t>, </a:t>
          </a:r>
          <a:r>
            <a:rPr lang="ru-UA" sz="3200" b="1" kern="1200" dirty="0">
              <a:solidFill>
                <a:srgbClr val="003981"/>
              </a:solidFill>
            </a:rPr>
            <a:t>де і як </a:t>
          </a:r>
          <a:r>
            <a:rPr lang="ru-UA" sz="3200" b="1" kern="1200" dirty="0" err="1">
              <a:solidFill>
                <a:srgbClr val="003981"/>
              </a:solidFill>
            </a:rPr>
            <a:t>він</a:t>
          </a:r>
          <a:r>
            <a:rPr lang="ru-UA" sz="3200" b="1" kern="1200" dirty="0">
              <a:solidFill>
                <a:srgbClr val="003981"/>
              </a:solidFill>
            </a:rPr>
            <a:t> </a:t>
          </a:r>
          <a:r>
            <a:rPr lang="ru-UA" sz="3200" b="1" kern="1200" dirty="0" err="1">
              <a:solidFill>
                <a:srgbClr val="003981"/>
              </a:solidFill>
            </a:rPr>
            <a:t>був</a:t>
          </a:r>
          <a:r>
            <a:rPr lang="ru-UA" sz="3200" b="1" kern="1200" dirty="0">
              <a:solidFill>
                <a:srgbClr val="003981"/>
              </a:solidFill>
            </a:rPr>
            <a:t> </a:t>
          </a:r>
          <a:r>
            <a:rPr lang="ru-UA" sz="3200" b="1" kern="1200" dirty="0" err="1">
              <a:solidFill>
                <a:srgbClr val="003981"/>
              </a:solidFill>
            </a:rPr>
            <a:t>застосований</a:t>
          </a:r>
          <a:r>
            <a:rPr lang="ru-UA" sz="3200" kern="1200" dirty="0">
              <a:solidFill>
                <a:srgbClr val="003981"/>
              </a:solidFill>
            </a:rPr>
            <a:t>.</a:t>
          </a:r>
        </a:p>
      </dsp:txBody>
      <dsp:txXfrm>
        <a:off x="1283" y="226702"/>
        <a:ext cx="5006206" cy="3897932"/>
      </dsp:txXfrm>
    </dsp:sp>
    <dsp:sp modelId="{965A3CB1-2469-4581-9DA1-E6ADE7579ACA}">
      <dsp:nvSpPr>
        <dsp:cNvPr id="0" name=""/>
        <dsp:cNvSpPr/>
      </dsp:nvSpPr>
      <dsp:spPr>
        <a:xfrm>
          <a:off x="5508110" y="247023"/>
          <a:ext cx="5006206" cy="385729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rgbClr val="00398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 dirty="0">
              <a:solidFill>
                <a:srgbClr val="003981"/>
              </a:solidFill>
            </a:rPr>
            <a:t>Автономія</a:t>
          </a:r>
          <a:r>
            <a:rPr lang="uk-UA" sz="2600" kern="1200" dirty="0">
              <a:solidFill>
                <a:srgbClr val="003981"/>
              </a:solidFill>
            </a:rPr>
            <a:t>: </a:t>
          </a:r>
          <a:r>
            <a:rPr lang="ru-UA" sz="2600" kern="1200" dirty="0">
              <a:solidFill>
                <a:srgbClr val="003981"/>
              </a:solidFill>
            </a:rPr>
            <a:t> </a:t>
          </a:r>
          <a:r>
            <a:rPr lang="uk-UA" sz="2600" b="1" kern="1200" dirty="0">
              <a:solidFill>
                <a:srgbClr val="003981"/>
              </a:solidFill>
            </a:rPr>
            <a:t>к</a:t>
          </a:r>
          <a:r>
            <a:rPr lang="ru-UA" sz="2600" b="1" kern="1200" dirty="0" err="1">
              <a:solidFill>
                <a:srgbClr val="003981"/>
              </a:solidFill>
            </a:rPr>
            <a:t>афедра</a:t>
          </a:r>
          <a:r>
            <a:rPr lang="ru-UA" sz="2600" b="1" kern="1200" dirty="0">
              <a:solidFill>
                <a:srgbClr val="003981"/>
              </a:solidFill>
            </a:rPr>
            <a:t> </a:t>
          </a:r>
          <a:r>
            <a:rPr lang="ru-UA" sz="2600" b="1" kern="1200" dirty="0" err="1">
              <a:solidFill>
                <a:srgbClr val="003981"/>
              </a:solidFill>
            </a:rPr>
            <a:t>або</a:t>
          </a:r>
          <a:r>
            <a:rPr lang="ru-UA" sz="2600" b="1" kern="1200" dirty="0">
              <a:solidFill>
                <a:srgbClr val="003981"/>
              </a:solidFill>
            </a:rPr>
            <a:t> </a:t>
          </a:r>
          <a:r>
            <a:rPr lang="ru-UA" sz="2600" b="1" kern="1200" dirty="0" err="1">
              <a:solidFill>
                <a:srgbClr val="003981"/>
              </a:solidFill>
            </a:rPr>
            <a:t>університет</a:t>
          </a:r>
          <a:r>
            <a:rPr lang="ru-UA" sz="2600" b="1" kern="1200" dirty="0">
              <a:solidFill>
                <a:srgbClr val="003981"/>
              </a:solidFill>
            </a:rPr>
            <a:t> </a:t>
          </a:r>
          <a:r>
            <a:rPr lang="ru-UA" sz="2600" b="1" kern="1200" dirty="0" err="1">
              <a:solidFill>
                <a:srgbClr val="003981"/>
              </a:solidFill>
            </a:rPr>
            <a:t>мають</a:t>
          </a:r>
          <a:r>
            <a:rPr lang="ru-UA" sz="2600" b="1" kern="1200" dirty="0">
              <a:solidFill>
                <a:srgbClr val="003981"/>
              </a:solidFill>
            </a:rPr>
            <a:t> право </a:t>
          </a:r>
          <a:r>
            <a:rPr lang="ru-UA" sz="2600" kern="1200" dirty="0" err="1">
              <a:solidFill>
                <a:srgbClr val="003981"/>
              </a:solidFill>
            </a:rPr>
            <a:t>розробити</a:t>
          </a:r>
          <a:r>
            <a:rPr lang="ru-UA" sz="2600" kern="1200" dirty="0">
              <a:solidFill>
                <a:srgbClr val="003981"/>
              </a:solidFill>
            </a:rPr>
            <a:t> </a:t>
          </a:r>
          <a:r>
            <a:rPr lang="ru-UA" sz="2600" kern="1200" dirty="0" err="1">
              <a:solidFill>
                <a:srgbClr val="003981"/>
              </a:solidFill>
            </a:rPr>
            <a:t>власний</a:t>
          </a:r>
          <a:r>
            <a:rPr lang="ru-UA" sz="2600" kern="1200" dirty="0">
              <a:solidFill>
                <a:srgbClr val="003981"/>
              </a:solidFill>
            </a:rPr>
            <a:t> </a:t>
          </a:r>
          <a:r>
            <a:rPr lang="ru-UA" sz="2600" kern="1200" dirty="0" err="1">
              <a:solidFill>
                <a:srgbClr val="003981"/>
              </a:solidFill>
            </a:rPr>
            <a:t>внутрішній</a:t>
          </a:r>
          <a:r>
            <a:rPr lang="ru-UA" sz="2600" kern="1200" dirty="0">
              <a:solidFill>
                <a:srgbClr val="003981"/>
              </a:solidFill>
            </a:rPr>
            <a:t> </a:t>
          </a:r>
          <a:r>
            <a:rPr lang="ru-UA" sz="2600" kern="1200" dirty="0" err="1">
              <a:solidFill>
                <a:srgbClr val="003981"/>
              </a:solidFill>
            </a:rPr>
            <a:t>додаток</a:t>
          </a:r>
          <a:r>
            <a:rPr lang="ru-UA" sz="2600" kern="1200" dirty="0">
              <a:solidFill>
                <a:srgbClr val="003981"/>
              </a:solidFill>
            </a:rPr>
            <a:t> до </a:t>
          </a:r>
          <a:r>
            <a:rPr lang="ru-UA" sz="2600" kern="1200" dirty="0" err="1">
              <a:solidFill>
                <a:srgbClr val="003981"/>
              </a:solidFill>
            </a:rPr>
            <a:t>Положення</a:t>
          </a:r>
          <a:r>
            <a:rPr lang="ru-UA" sz="2600" kern="1200" dirty="0">
              <a:solidFill>
                <a:srgbClr val="003981"/>
              </a:solidFill>
            </a:rPr>
            <a:t> про </a:t>
          </a:r>
          <a:r>
            <a:rPr lang="ru-UA" sz="2600" kern="1200" dirty="0" err="1">
              <a:solidFill>
                <a:srgbClr val="003981"/>
              </a:solidFill>
            </a:rPr>
            <a:t>академічну</a:t>
          </a:r>
          <a:r>
            <a:rPr lang="ru-UA" sz="2600" kern="1200" dirty="0">
              <a:solidFill>
                <a:srgbClr val="003981"/>
              </a:solidFill>
            </a:rPr>
            <a:t> </a:t>
          </a:r>
          <a:r>
            <a:rPr lang="ru-UA" sz="2600" kern="1200" dirty="0" err="1">
              <a:solidFill>
                <a:srgbClr val="003981"/>
              </a:solidFill>
            </a:rPr>
            <a:t>доброчесність</a:t>
          </a:r>
          <a:r>
            <a:rPr lang="ru-UA" sz="2600" kern="1200" dirty="0">
              <a:solidFill>
                <a:srgbClr val="003981"/>
              </a:solidFill>
            </a:rPr>
            <a:t>, де </a:t>
          </a:r>
          <a:r>
            <a:rPr lang="ru-UA" sz="2600" b="1" kern="1200" dirty="0" err="1">
              <a:solidFill>
                <a:srgbClr val="003981"/>
              </a:solidFill>
            </a:rPr>
            <a:t>можна</a:t>
          </a:r>
          <a:r>
            <a:rPr lang="ru-UA" sz="2600" b="1" kern="1200" dirty="0">
              <a:solidFill>
                <a:srgbClr val="003981"/>
              </a:solidFill>
            </a:rPr>
            <a:t> </a:t>
          </a:r>
          <a:r>
            <a:rPr lang="ru-UA" sz="2600" b="1" kern="1200" dirty="0" err="1">
              <a:solidFill>
                <a:srgbClr val="003981"/>
              </a:solidFill>
            </a:rPr>
            <a:t>деталізувати</a:t>
          </a:r>
          <a:r>
            <a:rPr lang="ru-UA" sz="2600" kern="1200" dirty="0">
              <a:solidFill>
                <a:srgbClr val="003981"/>
              </a:solidFill>
            </a:rPr>
            <a:t>, </a:t>
          </a:r>
          <a:r>
            <a:rPr lang="ru-UA" sz="2600" kern="1200" dirty="0" err="1">
              <a:solidFill>
                <a:srgbClr val="003981"/>
              </a:solidFill>
            </a:rPr>
            <a:t>чи</a:t>
          </a:r>
          <a:r>
            <a:rPr lang="ru-UA" sz="2600" kern="1200" dirty="0">
              <a:solidFill>
                <a:srgbClr val="003981"/>
              </a:solidFill>
            </a:rPr>
            <a:t> дозволено ШІ, </a:t>
          </a:r>
          <a:r>
            <a:rPr lang="ru-UA" sz="2600" kern="1200" dirty="0" err="1">
              <a:solidFill>
                <a:srgbClr val="003981"/>
              </a:solidFill>
            </a:rPr>
            <a:t>наприклад</a:t>
          </a:r>
          <a:r>
            <a:rPr lang="ru-UA" sz="2600" kern="1200" dirty="0">
              <a:solidFill>
                <a:srgbClr val="003981"/>
              </a:solidFill>
            </a:rPr>
            <a:t>, для перекладу </a:t>
          </a:r>
          <a:r>
            <a:rPr lang="ru-UA" sz="2600" kern="1200" dirty="0" err="1">
              <a:solidFill>
                <a:srgbClr val="003981"/>
              </a:solidFill>
            </a:rPr>
            <a:t>анотацій</a:t>
          </a:r>
          <a:r>
            <a:rPr lang="ru-UA" sz="2600" kern="1200" dirty="0">
              <a:solidFill>
                <a:srgbClr val="003981"/>
              </a:solidFill>
            </a:rPr>
            <a:t> </a:t>
          </a:r>
          <a:r>
            <a:rPr lang="ru-UA" sz="2600" kern="1200" dirty="0" err="1">
              <a:solidFill>
                <a:srgbClr val="003981"/>
              </a:solidFill>
            </a:rPr>
            <a:t>або</a:t>
          </a:r>
          <a:r>
            <a:rPr lang="ru-UA" sz="2600" kern="1200" dirty="0">
              <a:solidFill>
                <a:srgbClr val="003981"/>
              </a:solidFill>
            </a:rPr>
            <a:t> </a:t>
          </a:r>
          <a:r>
            <a:rPr lang="ru-UA" sz="2600" kern="1200" dirty="0" err="1">
              <a:solidFill>
                <a:srgbClr val="003981"/>
              </a:solidFill>
            </a:rPr>
            <a:t>стилістичного</a:t>
          </a:r>
          <a:r>
            <a:rPr lang="ru-UA" sz="2600" kern="1200" dirty="0">
              <a:solidFill>
                <a:srgbClr val="003981"/>
              </a:solidFill>
            </a:rPr>
            <a:t> </a:t>
          </a:r>
          <a:r>
            <a:rPr lang="ru-UA" sz="2600" kern="1200" dirty="0" err="1">
              <a:solidFill>
                <a:srgbClr val="003981"/>
              </a:solidFill>
            </a:rPr>
            <a:t>редагування</a:t>
          </a:r>
          <a:r>
            <a:rPr lang="ru-UA" sz="2600" kern="1200" dirty="0">
              <a:solidFill>
                <a:srgbClr val="003981"/>
              </a:solidFill>
            </a:rPr>
            <a:t> те</a:t>
          </a:r>
          <a:r>
            <a:rPr lang="uk-UA" sz="2600" kern="1200" dirty="0" err="1">
              <a:solidFill>
                <a:srgbClr val="003981"/>
              </a:solidFill>
            </a:rPr>
            <a:t>ксту</a:t>
          </a:r>
          <a:r>
            <a:rPr lang="ru-UA" sz="2600" kern="1200" dirty="0">
              <a:solidFill>
                <a:srgbClr val="003981"/>
              </a:solidFill>
            </a:rPr>
            <a:t>.</a:t>
          </a:r>
        </a:p>
      </dsp:txBody>
      <dsp:txXfrm>
        <a:off x="5508110" y="247023"/>
        <a:ext cx="5006206" cy="38572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00214-AF44-4DF0-B1BB-454268727A10}">
      <dsp:nvSpPr>
        <dsp:cNvPr id="0" name=""/>
        <dsp:cNvSpPr/>
      </dsp:nvSpPr>
      <dsp:spPr>
        <a:xfrm>
          <a:off x="207272" y="542268"/>
          <a:ext cx="4943975" cy="1544992"/>
        </a:xfrm>
        <a:prstGeom prst="rect">
          <a:avLst/>
        </a:prstGeom>
        <a:solidFill>
          <a:schemeClr val="accent2">
            <a:lumMod val="20000"/>
            <a:lumOff val="80000"/>
            <a:alpha val="40000"/>
          </a:schemeClr>
        </a:solidFill>
        <a:ln w="38100" cap="flat" cmpd="sng" algn="ctr">
          <a:solidFill>
            <a:srgbClr val="48599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47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800" b="1" kern="1200" dirty="0" err="1"/>
            <a:t>Ніколаєва</a:t>
          </a:r>
          <a:r>
            <a:rPr lang="ru-UA" sz="1800" b="1" kern="1200" dirty="0"/>
            <a:t>, С. Ю</a:t>
          </a:r>
          <a:r>
            <a:rPr lang="ru-UA" sz="1800" kern="1200" dirty="0"/>
            <a:t>., Дьячкова, Я. О., &amp; Борисенко, О. А. (2026). </a:t>
          </a:r>
          <a:r>
            <a:rPr lang="ru-UA" sz="1800" kern="1200" dirty="0" err="1"/>
            <a:t>Сучасний</a:t>
          </a:r>
          <a:r>
            <a:rPr lang="ru-UA" sz="1800" kern="1200" dirty="0"/>
            <a:t> </a:t>
          </a:r>
          <a:r>
            <a:rPr lang="ru-UA" sz="1800" kern="1200" dirty="0" err="1"/>
            <a:t>погляд</a:t>
          </a:r>
          <a:r>
            <a:rPr lang="ru-UA" sz="1800" kern="1200" dirty="0"/>
            <a:t> на </a:t>
          </a:r>
          <a:r>
            <a:rPr lang="ru-UA" sz="1800" kern="1200" dirty="0" err="1"/>
            <a:t>використання</a:t>
          </a:r>
          <a:r>
            <a:rPr lang="ru-UA" sz="1800" kern="1200" dirty="0"/>
            <a:t> ШІ у </a:t>
          </a:r>
          <a:r>
            <a:rPr lang="ru-UA" sz="1800" kern="1200" dirty="0" err="1"/>
            <a:t>навчанні</a:t>
          </a:r>
          <a:r>
            <a:rPr lang="ru-UA" sz="1800" kern="1200" dirty="0"/>
            <a:t> </a:t>
          </a:r>
          <a:r>
            <a:rPr lang="ru-UA" sz="1800" kern="1200" dirty="0" err="1"/>
            <a:t>іноземних</a:t>
          </a:r>
          <a:r>
            <a:rPr lang="ru-UA" sz="1800" kern="1200" dirty="0"/>
            <a:t> мов і культур. </a:t>
          </a:r>
          <a:r>
            <a:rPr lang="ru-UA" sz="1800" i="1" kern="1200" dirty="0" err="1"/>
            <a:t>Педагогічна</a:t>
          </a:r>
          <a:r>
            <a:rPr lang="ru-UA" sz="1800" i="1" kern="1200" dirty="0"/>
            <a:t> </a:t>
          </a:r>
          <a:r>
            <a:rPr lang="ru-UA" sz="1800" i="1" kern="1200" dirty="0" err="1"/>
            <a:t>Академія</a:t>
          </a:r>
          <a:r>
            <a:rPr lang="ru-UA" sz="1800" i="1" kern="1200" dirty="0"/>
            <a:t>: </a:t>
          </a:r>
          <a:r>
            <a:rPr lang="ru-UA" sz="1800" i="1" kern="1200" dirty="0" err="1"/>
            <a:t>наукові</a:t>
          </a:r>
          <a:r>
            <a:rPr lang="ru-UA" sz="1800" i="1" kern="1200" dirty="0"/>
            <a:t> записки</a:t>
          </a:r>
          <a:r>
            <a:rPr lang="ru-UA" sz="1800" kern="1200" dirty="0"/>
            <a:t>, (27). </a:t>
          </a:r>
        </a:p>
      </dsp:txBody>
      <dsp:txXfrm>
        <a:off x="207272" y="542268"/>
        <a:ext cx="4943975" cy="1544992"/>
      </dsp:txXfrm>
    </dsp:sp>
    <dsp:sp modelId="{95EF95D1-C283-4C19-8177-6582BA4BBB67}">
      <dsp:nvSpPr>
        <dsp:cNvPr id="0" name=""/>
        <dsp:cNvSpPr/>
      </dsp:nvSpPr>
      <dsp:spPr>
        <a:xfrm>
          <a:off x="1273" y="319103"/>
          <a:ext cx="1081494" cy="162224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  <a:ln w="38100" cap="flat" cmpd="sng" algn="ctr">
          <a:solidFill>
            <a:srgbClr val="4859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DD5ED-065A-4A8A-AD38-B718F27931E0}">
      <dsp:nvSpPr>
        <dsp:cNvPr id="0" name=""/>
        <dsp:cNvSpPr/>
      </dsp:nvSpPr>
      <dsp:spPr>
        <a:xfrm>
          <a:off x="5570351" y="542268"/>
          <a:ext cx="4943975" cy="1544992"/>
        </a:xfrm>
        <a:prstGeom prst="rect">
          <a:avLst/>
        </a:prstGeom>
        <a:solidFill>
          <a:schemeClr val="accent2">
            <a:lumMod val="20000"/>
            <a:lumOff val="80000"/>
            <a:alpha val="40000"/>
          </a:schemeClr>
        </a:solidFill>
        <a:ln w="38100" cap="flat" cmpd="sng" algn="ctr">
          <a:solidFill>
            <a:srgbClr val="00398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475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400" b="1" kern="1200" dirty="0" err="1"/>
            <a:t>Ніколаєва</a:t>
          </a:r>
          <a:r>
            <a:rPr lang="ru-UA" sz="1400" b="1" kern="1200" dirty="0"/>
            <a:t> С</a:t>
          </a:r>
          <a:r>
            <a:rPr lang="uk-UA" sz="1400" b="1" kern="1200" dirty="0"/>
            <a:t>.</a:t>
          </a:r>
          <a:r>
            <a:rPr lang="ru-UA" sz="1400" b="1" kern="1200" dirty="0"/>
            <a:t> Ю</a:t>
          </a:r>
          <a:r>
            <a:rPr lang="uk-UA" sz="1400" b="1" kern="1200" dirty="0"/>
            <a:t>., </a:t>
          </a:r>
          <a:r>
            <a:rPr lang="ru-UA" sz="1400" kern="1200" dirty="0"/>
            <a:t>Черниш В</a:t>
          </a:r>
          <a:r>
            <a:rPr lang="uk-UA" sz="1400" kern="1200" dirty="0"/>
            <a:t>.</a:t>
          </a:r>
          <a:r>
            <a:rPr lang="ru-UA" sz="1400" kern="1200" dirty="0"/>
            <a:t> В</a:t>
          </a:r>
          <a:r>
            <a:rPr lang="uk-UA" sz="1400" kern="1200" dirty="0"/>
            <a:t>., </a:t>
          </a:r>
          <a:r>
            <a:rPr lang="ru-UA" sz="1400" kern="1200" dirty="0"/>
            <a:t>Дьячкова Я</a:t>
          </a:r>
          <a:r>
            <a:rPr lang="uk-UA" sz="1400" kern="1200" dirty="0"/>
            <a:t>.</a:t>
          </a:r>
          <a:r>
            <a:rPr lang="ru-UA" sz="1400" kern="1200" dirty="0"/>
            <a:t> О</a:t>
          </a:r>
          <a:r>
            <a:rPr lang="uk-UA" sz="1400" kern="1200" dirty="0"/>
            <a:t>. (2026). </a:t>
          </a:r>
          <a:r>
            <a:rPr lang="uk-UA" sz="1400" kern="1200" dirty="0" err="1"/>
            <a:t>Достовіргість</a:t>
          </a:r>
          <a:r>
            <a:rPr lang="uk-UA" sz="1400" kern="1200" dirty="0"/>
            <a:t> згенерований ШІ відповідей на </a:t>
          </a:r>
          <a:r>
            <a:rPr lang="uk-UA" sz="1400" kern="1200" dirty="0" err="1"/>
            <a:t>промпти</a:t>
          </a:r>
          <a:r>
            <a:rPr lang="uk-UA" sz="1400" kern="1200" dirty="0"/>
            <a:t> з проблем формування </a:t>
          </a:r>
          <a:r>
            <a:rPr lang="uk-UA" sz="1400" kern="1200" dirty="0" err="1"/>
            <a:t>мовних</a:t>
          </a:r>
          <a:r>
            <a:rPr lang="uk-UA" sz="1400" kern="1200" dirty="0"/>
            <a:t> </a:t>
          </a:r>
          <a:r>
            <a:rPr lang="uk-UA" sz="1400" kern="1200" dirty="0" err="1"/>
            <a:t>компетентностей</a:t>
          </a:r>
          <a:r>
            <a:rPr lang="uk-UA" sz="1400" kern="1200" dirty="0"/>
            <a:t> як складової міжкультурної іншомовної комунікативної компетентності. </a:t>
          </a:r>
          <a:r>
            <a:rPr lang="uk-UA" sz="1400" i="1" kern="1200" dirty="0"/>
            <a:t>Перспективи та інновації науки</a:t>
          </a:r>
          <a:r>
            <a:rPr lang="uk-UA" sz="1400" kern="1200" dirty="0"/>
            <a:t>.3(61),  1036 – 1057. </a:t>
          </a:r>
          <a:endParaRPr lang="ru-UA" sz="1400" kern="1200" dirty="0"/>
        </a:p>
      </dsp:txBody>
      <dsp:txXfrm>
        <a:off x="5570351" y="542268"/>
        <a:ext cx="4943975" cy="1544992"/>
      </dsp:txXfrm>
    </dsp:sp>
    <dsp:sp modelId="{9A121CF0-A11C-4DD7-8E95-1D773CC115F4}">
      <dsp:nvSpPr>
        <dsp:cNvPr id="0" name=""/>
        <dsp:cNvSpPr/>
      </dsp:nvSpPr>
      <dsp:spPr>
        <a:xfrm>
          <a:off x="5364352" y="319103"/>
          <a:ext cx="1081494" cy="162224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38100" cap="flat" cmpd="sng" algn="ctr">
          <a:solidFill>
            <a:srgbClr val="4859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4F004-D2B6-42F5-8F3C-C4D0BF8F9617}">
      <dsp:nvSpPr>
        <dsp:cNvPr id="0" name=""/>
        <dsp:cNvSpPr/>
      </dsp:nvSpPr>
      <dsp:spPr>
        <a:xfrm>
          <a:off x="2888811" y="2487242"/>
          <a:ext cx="4943975" cy="1544992"/>
        </a:xfrm>
        <a:prstGeom prst="rect">
          <a:avLst/>
        </a:prstGeom>
        <a:solidFill>
          <a:schemeClr val="accent2">
            <a:lumMod val="20000"/>
            <a:lumOff val="80000"/>
            <a:alpha val="40000"/>
          </a:schemeClr>
        </a:solidFill>
        <a:ln w="38100" cap="flat" cmpd="sng" algn="ctr">
          <a:solidFill>
            <a:srgbClr val="48599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475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Ніколаєва</a:t>
          </a:r>
          <a:r>
            <a:rPr lang="uk-UA" sz="1600" kern="1200" dirty="0"/>
            <a:t> С. Ю., Черниш В. В., </a:t>
          </a:r>
          <a:r>
            <a:rPr lang="uk-UA" sz="1600" kern="1200" dirty="0" err="1"/>
            <a:t>Дьячкова</a:t>
          </a:r>
          <a:r>
            <a:rPr lang="uk-UA" sz="1600" kern="1200" dirty="0"/>
            <a:t> Я.О.(2026).  Вірогідність згенерованих ШІ відповідей на </a:t>
          </a:r>
          <a:r>
            <a:rPr lang="uk-UA" sz="1600" kern="1200" dirty="0" err="1"/>
            <a:t>промпти</a:t>
          </a:r>
          <a:r>
            <a:rPr lang="uk-UA" sz="1600" kern="1200" dirty="0"/>
            <a:t> з проблем формування іншомовних комунікативних мовленнєвих </a:t>
          </a:r>
          <a:r>
            <a:rPr lang="uk-UA" sz="1600" kern="1200" dirty="0" err="1"/>
            <a:t>компетентностей</a:t>
          </a:r>
          <a:r>
            <a:rPr lang="uk-UA" sz="1600" kern="1200" dirty="0"/>
            <a:t>: довіряй, та розум  май. </a:t>
          </a:r>
          <a:r>
            <a:rPr lang="uk-UA" sz="1600" i="1" kern="1200" dirty="0"/>
            <a:t>Іноземні мови (2). У друці</a:t>
          </a:r>
          <a:endParaRPr lang="ru-UA" sz="1600" i="1" kern="1200" dirty="0"/>
        </a:p>
      </dsp:txBody>
      <dsp:txXfrm>
        <a:off x="2888811" y="2487242"/>
        <a:ext cx="4943975" cy="1544992"/>
      </dsp:txXfrm>
    </dsp:sp>
    <dsp:sp modelId="{379C6665-5E09-4E71-8587-05F4D0D5D38D}">
      <dsp:nvSpPr>
        <dsp:cNvPr id="0" name=""/>
        <dsp:cNvSpPr/>
      </dsp:nvSpPr>
      <dsp:spPr>
        <a:xfrm>
          <a:off x="2682812" y="2264076"/>
          <a:ext cx="1081494" cy="1622241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4000" r="-14000"/>
          </a:stretch>
        </a:blipFill>
        <a:ln w="28575" cap="flat" cmpd="sng" algn="ctr">
          <a:solidFill>
            <a:srgbClr val="4859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F049E-ABB6-48FB-8BB9-BE25343F1657}" type="datetimeFigureOut">
              <a:rPr lang="ru-UA" smtClean="0"/>
              <a:t>13.05.2026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EDE27-5A01-4C6A-99DE-42B4114A1FC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65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E4959A2A-67DC-B72F-CDC7-617D68A38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>
            <a:extLst>
              <a:ext uri="{FF2B5EF4-FFF2-40B4-BE49-F238E27FC236}">
                <a16:creationId xmlns:a16="http://schemas.microsoft.com/office/drawing/2014/main" id="{4616F56B-56AB-3A98-2984-DCF8F9374F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:notes">
            <a:extLst>
              <a:ext uri="{FF2B5EF4-FFF2-40B4-BE49-F238E27FC236}">
                <a16:creationId xmlns:a16="http://schemas.microsoft.com/office/drawing/2014/main" id="{1C31CC6C-8AED-BB1C-5546-0196706754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6564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840B7-532E-FAD2-81D7-3DF34C44D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D63B69-EEAD-26E4-048F-AEAD10E11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FD8D01-7C50-6487-2EE6-3924072A7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F35E-4963-42BF-88B7-682982A6482A}" type="datetimeFigureOut">
              <a:rPr lang="ru-UA" smtClean="0"/>
              <a:t>13.05.2026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8107A5-A292-DF1A-C4DB-0E214D11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43640A-4225-F9D4-9D90-3E866F66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A134-074E-483D-A449-AC1A071B67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94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4096E-888B-CAAF-0C48-80C7044C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8BE6FD-F749-B864-6D31-22CA46A9F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1FB192-AF53-C7EA-B845-D3BF6A174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F35E-4963-42BF-88B7-682982A6482A}" type="datetimeFigureOut">
              <a:rPr lang="ru-UA" smtClean="0"/>
              <a:t>13.05.2026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6FE80F-CE02-86BF-8DEB-DA11970D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C3237-CE1A-A3BF-9643-E1C81F2C6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A134-074E-483D-A449-AC1A071B67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789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0BA255-5C9B-9D31-A634-9A1DD3236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FB526A-A166-F156-42EC-C91C68474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552AA9-51AA-E302-C9EC-F33BD2F0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F35E-4963-42BF-88B7-682982A6482A}" type="datetimeFigureOut">
              <a:rPr lang="ru-UA" smtClean="0"/>
              <a:t>13.05.2026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6CB31A-7BDF-3A79-24FD-97ECEBC87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EFD319-BC6C-6938-F274-ED33B375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A134-074E-483D-A449-AC1A071B67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270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B1097-BA42-9DE2-1E40-16C1DFE54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818F09-A38D-9244-A39B-5D34CD039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3A315F-5721-84A1-246B-1B28606E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F35E-4963-42BF-88B7-682982A6482A}" type="datetimeFigureOut">
              <a:rPr lang="ru-UA" smtClean="0"/>
              <a:t>13.05.2026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9EFEF3-3A74-0996-2F99-CD0A8FB7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470063-5970-517D-208F-1395471F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A134-074E-483D-A449-AC1A071B67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568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38107-277D-F1B4-C056-BB32D0615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B21B0C-A9EA-497C-E0CB-C4FF716C3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566309-2C3F-F33B-6991-6948515C4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F35E-4963-42BF-88B7-682982A6482A}" type="datetimeFigureOut">
              <a:rPr lang="ru-UA" smtClean="0"/>
              <a:t>13.05.2026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060E74-BD47-D04A-0A91-CBD5BDC3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86058D-0B96-DA97-EE65-30C7B302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A134-074E-483D-A449-AC1A071B67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037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BA65-1DD5-B155-8FAC-624F1F5EE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FB8D47-7347-6D40-CC79-6743DB626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0E91BC-8830-DF01-2A88-230FE01BB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0B927F-51B7-FBB6-42FD-B9B0645D4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F35E-4963-42BF-88B7-682982A6482A}" type="datetimeFigureOut">
              <a:rPr lang="ru-UA" smtClean="0"/>
              <a:t>13.05.2026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7A0D3D-8703-ED51-574B-D92167D2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242DAA-1685-EA71-0E0C-0D47484DD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A134-074E-483D-A449-AC1A071B67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904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0F1B8-582F-1A0E-F1E9-2D2B818C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127E9A-C123-CBA8-EAA9-0EA8B48C3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1CFBBA-B5E1-C00E-43FE-876390421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B1CF86-7E93-3C0E-B2ED-5CFCDDB05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6F57D3-C165-08F8-8EAD-D3DE3EB66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C4027F-8034-53A9-4BDB-E19EDE00A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F35E-4963-42BF-88B7-682982A6482A}" type="datetimeFigureOut">
              <a:rPr lang="ru-UA" smtClean="0"/>
              <a:t>13.05.2026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AF8AC8-F012-597E-75BE-0BE7500B7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07AB30-68FE-D91B-8C2F-3C53BE18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A134-074E-483D-A449-AC1A071B67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37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FC1CF-4136-FC60-BC15-7F6A3DF4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159EAB-E028-AABE-3309-AE2D34E8C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F35E-4963-42BF-88B7-682982A6482A}" type="datetimeFigureOut">
              <a:rPr lang="ru-UA" smtClean="0"/>
              <a:t>13.05.2026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B2ED08-B549-7601-DCB6-91669290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D53F58-2972-C1B5-A0D9-9EDA7E2E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A134-074E-483D-A449-AC1A071B67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7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D5F4AB-09C9-FABA-55CC-823FAF2F5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F35E-4963-42BF-88B7-682982A6482A}" type="datetimeFigureOut">
              <a:rPr lang="ru-UA" smtClean="0"/>
              <a:t>13.05.2026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793866-AD32-AC90-A2CC-32F1D319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3CF43D-C718-B967-6E84-07FD63EF6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A134-074E-483D-A449-AC1A071B67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639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A56DE-6999-D0BA-DFF8-2C533D0B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3C6A55-7E72-09C6-13E2-BCE383B03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F2A608-97D0-103D-B80A-20240BDD1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41B7F7-22CA-BE9E-A9D4-FB871B00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F35E-4963-42BF-88B7-682982A6482A}" type="datetimeFigureOut">
              <a:rPr lang="ru-UA" smtClean="0"/>
              <a:t>13.05.2026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1DF078-1F1F-F753-BA8A-51B7C56A1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1DE101-7CFE-6F97-4A46-610AEA92D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A134-074E-483D-A449-AC1A071B67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695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7D56C-FE73-A8B5-2FC0-ED924B026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D02C3E-F84D-C1B6-6EC6-413F9BA3CB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5DFE51-3629-1EC9-E6BC-EBF75576D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A3E3B0-8406-6F93-2DAB-28FE724DF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F35E-4963-42BF-88B7-682982A6482A}" type="datetimeFigureOut">
              <a:rPr lang="ru-UA" smtClean="0"/>
              <a:t>13.05.2026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23B00C-7636-0B3D-0C39-C5DE4F2C1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80D839-A4E3-1772-9A71-1DB3B3029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A134-074E-483D-A449-AC1A071B67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121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48F6D-29E0-9415-FC8D-C5FED5E8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157625-7A7F-ECBB-A49C-7E8DD9395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79EB7B-6CA3-110E-70CB-4CCE894BF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F35E-4963-42BF-88B7-682982A6482A}" type="datetimeFigureOut">
              <a:rPr lang="ru-UA" smtClean="0"/>
              <a:t>13.05.2026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DA8BFA-DB47-8579-E92F-74EC2F516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600608-F704-02BD-7AE0-8856C5D99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7A134-074E-483D-A449-AC1A071B67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249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FBC19-87F3-1BEA-B0D5-E08B73C4C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560" y="548640"/>
            <a:ext cx="10378440" cy="617220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48599F"/>
            </a:solidFill>
          </a:ln>
        </p:spPr>
        <p:txBody>
          <a:bodyPr/>
          <a:lstStyle/>
          <a:p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0AD14D-0B8C-1DD4-903F-465572C47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5078"/>
            <a:ext cx="9144000" cy="1655762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l"/>
            <a:r>
              <a:rPr lang="uk-UA" sz="3200" b="1" dirty="0">
                <a:solidFill>
                  <a:srgbClr val="FF0000"/>
                </a:solidFill>
              </a:rPr>
              <a:t>Згенеровано </a:t>
            </a:r>
            <a:r>
              <a:rPr lang="en-US" sz="3200" b="1" dirty="0">
                <a:solidFill>
                  <a:srgbClr val="FF0000"/>
                </a:solidFill>
              </a:rPr>
              <a:t>ChatGPT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080530-8B03-FB66-AFD5-C27A9218A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240" y="548640"/>
            <a:ext cx="4922520" cy="49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84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CD101-6B0F-24C9-4AF5-FB6A75A0514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/>
          <a:lstStyle/>
          <a:p>
            <a:r>
              <a:rPr lang="uk-UA" b="1" dirty="0">
                <a:solidFill>
                  <a:srgbClr val="003981"/>
                </a:solidFill>
                <a:latin typeface="+mn-lt"/>
              </a:rPr>
              <a:t>Проблема використання ШІ у науковій роботі</a:t>
            </a:r>
            <a:endParaRPr lang="ru-UA" b="1" dirty="0">
              <a:solidFill>
                <a:srgbClr val="003981"/>
              </a:solidFill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C54D40-A1D6-8D2D-6D36-44A147923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48599F"/>
          </a:solidFill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bg1"/>
                </a:solidFill>
              </a:rPr>
              <a:t>Провідні науковці </a:t>
            </a:r>
            <a:endParaRPr lang="ru-UA" sz="3200" dirty="0">
              <a:solidFill>
                <a:schemeClr val="bg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CDDAE6-DA55-09A5-0C8D-E26DABB2E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uk-UA" dirty="0">
                <a:solidFill>
                  <a:srgbClr val="003981"/>
                </a:solidFill>
              </a:rPr>
              <a:t>А. </a:t>
            </a:r>
            <a:r>
              <a:rPr lang="ru-UA" dirty="0">
                <a:solidFill>
                  <a:srgbClr val="003981"/>
                </a:solidFill>
              </a:rPr>
              <a:t>Артюхов</a:t>
            </a:r>
            <a:r>
              <a:rPr lang="uk-UA" dirty="0">
                <a:solidFill>
                  <a:srgbClr val="003981"/>
                </a:solidFill>
              </a:rPr>
              <a:t>, Т. </a:t>
            </a:r>
            <a:r>
              <a:rPr lang="uk-UA" dirty="0" err="1">
                <a:solidFill>
                  <a:srgbClr val="003981"/>
                </a:solidFill>
              </a:rPr>
              <a:t>Милованов</a:t>
            </a:r>
            <a:r>
              <a:rPr lang="uk-UA" dirty="0">
                <a:solidFill>
                  <a:srgbClr val="003981"/>
                </a:solidFill>
              </a:rPr>
              <a:t> , А. Чумаченко, О. </a:t>
            </a:r>
            <a:r>
              <a:rPr lang="uk-UA" dirty="0" err="1">
                <a:solidFill>
                  <a:srgbClr val="003981"/>
                </a:solidFill>
              </a:rPr>
              <a:t>Спірін</a:t>
            </a:r>
            <a:r>
              <a:rPr lang="uk-UA" dirty="0">
                <a:solidFill>
                  <a:srgbClr val="003981"/>
                </a:solidFill>
              </a:rPr>
              <a:t>, Н. </a:t>
            </a:r>
            <a:r>
              <a:rPr lang="uk-UA" dirty="0" err="1">
                <a:solidFill>
                  <a:srgbClr val="003981"/>
                </a:solidFill>
              </a:rPr>
              <a:t>Кассуль</a:t>
            </a:r>
            <a:r>
              <a:rPr lang="uk-UA" dirty="0">
                <a:solidFill>
                  <a:srgbClr val="003981"/>
                </a:solidFill>
              </a:rPr>
              <a:t>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003981"/>
                </a:solidFill>
              </a:rPr>
              <a:t>   </a:t>
            </a:r>
            <a:r>
              <a:rPr lang="ru-UA" dirty="0">
                <a:solidFill>
                  <a:srgbClr val="003981"/>
                </a:solidFill>
              </a:rPr>
              <a:t>С. Довгий, В. Коваленко І. Драч, </a:t>
            </a:r>
            <a:r>
              <a:rPr lang="en-US" dirty="0">
                <a:solidFill>
                  <a:srgbClr val="003981"/>
                </a:solidFill>
              </a:rPr>
              <a:t>   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003981"/>
                </a:solidFill>
              </a:rPr>
              <a:t>  </a:t>
            </a:r>
            <a:r>
              <a:rPr lang="ru-UA" dirty="0">
                <a:solidFill>
                  <a:srgbClr val="003981"/>
                </a:solidFill>
              </a:rPr>
              <a:t>М. </a:t>
            </a:r>
            <a:r>
              <a:rPr lang="ru-UA" dirty="0" err="1">
                <a:solidFill>
                  <a:srgbClr val="003981"/>
                </a:solidFill>
              </a:rPr>
              <a:t>Щедріна</a:t>
            </a:r>
            <a:r>
              <a:rPr lang="ru-UA" dirty="0">
                <a:solidFill>
                  <a:srgbClr val="003981"/>
                </a:solidFill>
              </a:rPr>
              <a:t>, В</a:t>
            </a:r>
            <a:r>
              <a:rPr lang="uk-UA" dirty="0">
                <a:solidFill>
                  <a:srgbClr val="003981"/>
                </a:solidFill>
              </a:rPr>
              <a:t>.</a:t>
            </a:r>
            <a:r>
              <a:rPr lang="ru-UA" dirty="0">
                <a:solidFill>
                  <a:srgbClr val="003981"/>
                </a:solidFill>
              </a:rPr>
              <a:t> Владимиров</a:t>
            </a:r>
            <a:r>
              <a:rPr lang="en-US" dirty="0">
                <a:solidFill>
                  <a:srgbClr val="003981"/>
                </a:solidFill>
              </a:rPr>
              <a:t>.</a:t>
            </a:r>
            <a:r>
              <a:rPr lang="ru-UA" dirty="0">
                <a:solidFill>
                  <a:srgbClr val="003981"/>
                </a:solidFill>
              </a:rPr>
              <a:t> </a:t>
            </a:r>
            <a:endParaRPr lang="en-US" dirty="0">
              <a:solidFill>
                <a:srgbClr val="003981"/>
              </a:solidFill>
            </a:endParaRPr>
          </a:p>
          <a:p>
            <a:pPr>
              <a:lnSpc>
                <a:spcPct val="110000"/>
              </a:lnSpc>
            </a:pPr>
            <a:r>
              <a:rPr lang="ru-UA" dirty="0">
                <a:solidFill>
                  <a:srgbClr val="003981"/>
                </a:solidFill>
              </a:rPr>
              <a:t>Фей-Фей </a:t>
            </a:r>
            <a:r>
              <a:rPr lang="ru-UA" dirty="0" err="1">
                <a:solidFill>
                  <a:srgbClr val="003981"/>
                </a:solidFill>
              </a:rPr>
              <a:t>Лі</a:t>
            </a:r>
            <a:r>
              <a:rPr lang="en-US" dirty="0">
                <a:solidFill>
                  <a:srgbClr val="003981"/>
                </a:solidFill>
              </a:rPr>
              <a:t>,</a:t>
            </a:r>
            <a:r>
              <a:rPr lang="ru-UA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Елісон</a:t>
            </a:r>
            <a:r>
              <a:rPr lang="ru-RU" dirty="0">
                <a:solidFill>
                  <a:srgbClr val="003981"/>
                </a:solidFill>
              </a:rPr>
              <a:t> Ноубл</a:t>
            </a:r>
            <a:r>
              <a:rPr lang="en-US" dirty="0">
                <a:solidFill>
                  <a:srgbClr val="003981"/>
                </a:solidFill>
              </a:rPr>
              <a:t>,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Сабіна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Леонеллі</a:t>
            </a:r>
            <a:r>
              <a:rPr lang="en-US" dirty="0">
                <a:solidFill>
                  <a:srgbClr val="003981"/>
                </a:solidFill>
              </a:rPr>
              <a:t>,</a:t>
            </a:r>
            <a:r>
              <a:rPr lang="ru-RU" dirty="0">
                <a:solidFill>
                  <a:srgbClr val="003981"/>
                </a:solidFill>
              </a:rPr>
              <a:t> Рассел </a:t>
            </a:r>
            <a:r>
              <a:rPr lang="ru-RU" dirty="0" err="1">
                <a:solidFill>
                  <a:srgbClr val="003981"/>
                </a:solidFill>
              </a:rPr>
              <a:t>Уолд</a:t>
            </a:r>
            <a:r>
              <a:rPr lang="en-US" dirty="0">
                <a:solidFill>
                  <a:srgbClr val="003981"/>
                </a:solidFill>
              </a:rPr>
              <a:t>, </a:t>
            </a:r>
            <a:r>
              <a:rPr lang="ru-UA" dirty="0" err="1">
                <a:solidFill>
                  <a:srgbClr val="003981"/>
                </a:solidFill>
              </a:rPr>
              <a:t>Ethan</a:t>
            </a:r>
            <a:r>
              <a:rPr lang="ru-UA" dirty="0">
                <a:solidFill>
                  <a:srgbClr val="003981"/>
                </a:solidFill>
              </a:rPr>
              <a:t> </a:t>
            </a:r>
            <a:r>
              <a:rPr lang="ru-UA" dirty="0" err="1">
                <a:solidFill>
                  <a:srgbClr val="003981"/>
                </a:solidFill>
              </a:rPr>
              <a:t>Mollick</a:t>
            </a:r>
            <a:r>
              <a:rPr lang="ru-UA" dirty="0">
                <a:solidFill>
                  <a:srgbClr val="003981"/>
                </a:solidFill>
              </a:rPr>
              <a:t>, M.</a:t>
            </a:r>
            <a:r>
              <a:rPr lang="en-US" dirty="0">
                <a:solidFill>
                  <a:srgbClr val="003981"/>
                </a:solidFill>
              </a:rPr>
              <a:t> </a:t>
            </a:r>
            <a:r>
              <a:rPr lang="ru-UA" dirty="0" err="1">
                <a:solidFill>
                  <a:srgbClr val="003981"/>
                </a:solidFill>
              </a:rPr>
              <a:t>Cukurova</a:t>
            </a:r>
            <a:r>
              <a:rPr lang="ru-UA" dirty="0">
                <a:solidFill>
                  <a:srgbClr val="003981"/>
                </a:solidFill>
              </a:rPr>
              <a:t>, S. </a:t>
            </a:r>
            <a:r>
              <a:rPr lang="ru-UA" dirty="0" err="1">
                <a:solidFill>
                  <a:srgbClr val="003981"/>
                </a:solidFill>
              </a:rPr>
              <a:t>Chakraborty</a:t>
            </a:r>
            <a:r>
              <a:rPr lang="ru-UA" dirty="0">
                <a:solidFill>
                  <a:srgbClr val="003981"/>
                </a:solidFill>
              </a:rPr>
              <a:t>, </a:t>
            </a:r>
            <a:r>
              <a:rPr lang="ru-UA" dirty="0" err="1">
                <a:solidFill>
                  <a:srgbClr val="003981"/>
                </a:solidFill>
              </a:rPr>
              <a:t>Gengchen</a:t>
            </a:r>
            <a:r>
              <a:rPr lang="ru-UA" dirty="0">
                <a:solidFill>
                  <a:srgbClr val="003981"/>
                </a:solidFill>
              </a:rPr>
              <a:t> </a:t>
            </a:r>
            <a:r>
              <a:rPr lang="ru-UA" dirty="0" err="1">
                <a:solidFill>
                  <a:srgbClr val="003981"/>
                </a:solidFill>
              </a:rPr>
              <a:t>Mai</a:t>
            </a:r>
            <a:r>
              <a:rPr lang="en-US" dirty="0">
                <a:solidFill>
                  <a:srgbClr val="003981"/>
                </a:solidFill>
              </a:rPr>
              <a:t>.</a:t>
            </a:r>
            <a:endParaRPr lang="ru-UA" dirty="0">
              <a:solidFill>
                <a:srgbClr val="003981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DD90A9-030C-E53F-0A15-C627DB655B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48599F"/>
          </a:solidFill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bg1"/>
                </a:solidFill>
              </a:rPr>
              <a:t>Напрями досліджень</a:t>
            </a:r>
            <a:endParaRPr lang="ru-UA" sz="3200" dirty="0">
              <a:solidFill>
                <a:schemeClr val="bg1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A4FABA-5594-1E8E-3B83-C74A6B7DF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UA" dirty="0" err="1">
                <a:solidFill>
                  <a:srgbClr val="003981"/>
                </a:solidFill>
              </a:rPr>
              <a:t>пошук</a:t>
            </a:r>
            <a:r>
              <a:rPr lang="ru-UA" dirty="0">
                <a:solidFill>
                  <a:srgbClr val="003981"/>
                </a:solidFill>
              </a:rPr>
              <a:t>, </a:t>
            </a:r>
            <a:r>
              <a:rPr lang="ru-UA" dirty="0" err="1">
                <a:solidFill>
                  <a:srgbClr val="003981"/>
                </a:solidFill>
              </a:rPr>
              <a:t>аналіз</a:t>
            </a:r>
            <a:r>
              <a:rPr lang="ru-UA" dirty="0">
                <a:solidFill>
                  <a:srgbClr val="003981"/>
                </a:solidFill>
              </a:rPr>
              <a:t> й </a:t>
            </a:r>
            <a:r>
              <a:rPr lang="ru-UA" dirty="0" err="1">
                <a:solidFill>
                  <a:srgbClr val="003981"/>
                </a:solidFill>
              </a:rPr>
              <a:t>узагальнення</a:t>
            </a:r>
            <a:r>
              <a:rPr lang="ru-UA" dirty="0">
                <a:solidFill>
                  <a:srgbClr val="003981"/>
                </a:solidFill>
              </a:rPr>
              <a:t> </a:t>
            </a:r>
            <a:r>
              <a:rPr lang="ru-UA" dirty="0" err="1">
                <a:solidFill>
                  <a:srgbClr val="003981"/>
                </a:solidFill>
              </a:rPr>
              <a:t>наукових</a:t>
            </a:r>
            <a:r>
              <a:rPr lang="ru-UA" dirty="0">
                <a:solidFill>
                  <a:srgbClr val="003981"/>
                </a:solidFill>
              </a:rPr>
              <a:t> </a:t>
            </a:r>
            <a:r>
              <a:rPr lang="ru-UA" dirty="0" err="1">
                <a:solidFill>
                  <a:srgbClr val="003981"/>
                </a:solidFill>
              </a:rPr>
              <a:t>джерел</a:t>
            </a:r>
            <a:r>
              <a:rPr lang="ru-UA" dirty="0">
                <a:solidFill>
                  <a:srgbClr val="003981"/>
                </a:solidFill>
              </a:rPr>
              <a:t>; </a:t>
            </a:r>
            <a:endParaRPr lang="uk-UA" dirty="0">
              <a:solidFill>
                <a:srgbClr val="003981"/>
              </a:solidFill>
            </a:endParaRPr>
          </a:p>
          <a:p>
            <a:r>
              <a:rPr lang="ru-UA" dirty="0" err="1">
                <a:solidFill>
                  <a:srgbClr val="003981"/>
                </a:solidFill>
              </a:rPr>
              <a:t>академічне</a:t>
            </a:r>
            <a:r>
              <a:rPr lang="ru-UA" dirty="0">
                <a:solidFill>
                  <a:srgbClr val="003981"/>
                </a:solidFill>
              </a:rPr>
              <a:t> письмо (</a:t>
            </a:r>
            <a:r>
              <a:rPr lang="ru-UA" dirty="0" err="1">
                <a:solidFill>
                  <a:srgbClr val="003981"/>
                </a:solidFill>
              </a:rPr>
              <a:t>структурування</a:t>
            </a:r>
            <a:r>
              <a:rPr lang="ru-UA" dirty="0">
                <a:solidFill>
                  <a:srgbClr val="003981"/>
                </a:solidFill>
              </a:rPr>
              <a:t>, </a:t>
            </a:r>
            <a:r>
              <a:rPr lang="ru-UA" dirty="0" err="1">
                <a:solidFill>
                  <a:srgbClr val="003981"/>
                </a:solidFill>
              </a:rPr>
              <a:t>редагування</a:t>
            </a:r>
            <a:r>
              <a:rPr lang="ru-UA" dirty="0">
                <a:solidFill>
                  <a:srgbClr val="003981"/>
                </a:solidFill>
              </a:rPr>
              <a:t>, </a:t>
            </a:r>
            <a:r>
              <a:rPr lang="ru-UA" dirty="0" err="1">
                <a:solidFill>
                  <a:srgbClr val="003981"/>
                </a:solidFill>
              </a:rPr>
              <a:t>перефразування</a:t>
            </a:r>
            <a:r>
              <a:rPr lang="ru-UA" dirty="0">
                <a:solidFill>
                  <a:srgbClr val="003981"/>
                </a:solidFill>
              </a:rPr>
              <a:t>); </a:t>
            </a:r>
            <a:endParaRPr lang="uk-UA" dirty="0">
              <a:solidFill>
                <a:srgbClr val="003981"/>
              </a:solidFill>
            </a:endParaRPr>
          </a:p>
          <a:p>
            <a:r>
              <a:rPr lang="ru-UA" dirty="0" err="1">
                <a:solidFill>
                  <a:srgbClr val="003981"/>
                </a:solidFill>
              </a:rPr>
              <a:t>генерування</a:t>
            </a:r>
            <a:r>
              <a:rPr lang="ru-UA" dirty="0">
                <a:solidFill>
                  <a:srgbClr val="003981"/>
                </a:solidFill>
              </a:rPr>
              <a:t> </a:t>
            </a:r>
            <a:r>
              <a:rPr lang="ru-UA" dirty="0" err="1">
                <a:solidFill>
                  <a:srgbClr val="003981"/>
                </a:solidFill>
              </a:rPr>
              <a:t>дослідницьких</a:t>
            </a:r>
            <a:r>
              <a:rPr lang="ru-UA" dirty="0">
                <a:solidFill>
                  <a:srgbClr val="003981"/>
                </a:solidFill>
              </a:rPr>
              <a:t> </a:t>
            </a:r>
            <a:r>
              <a:rPr lang="ru-UA" dirty="0" err="1">
                <a:solidFill>
                  <a:srgbClr val="003981"/>
                </a:solidFill>
              </a:rPr>
              <a:t>ідей</a:t>
            </a:r>
            <a:r>
              <a:rPr lang="ru-UA" dirty="0">
                <a:solidFill>
                  <a:srgbClr val="003981"/>
                </a:solidFill>
              </a:rPr>
              <a:t>, </a:t>
            </a:r>
            <a:r>
              <a:rPr lang="ru-UA" dirty="0" err="1">
                <a:solidFill>
                  <a:srgbClr val="003981"/>
                </a:solidFill>
              </a:rPr>
              <a:t>гіпотез</a:t>
            </a:r>
            <a:r>
              <a:rPr lang="ru-UA" dirty="0">
                <a:solidFill>
                  <a:srgbClr val="003981"/>
                </a:solidFill>
              </a:rPr>
              <a:t> і </a:t>
            </a:r>
            <a:r>
              <a:rPr lang="ru-UA" dirty="0" err="1">
                <a:solidFill>
                  <a:srgbClr val="003981"/>
                </a:solidFill>
              </a:rPr>
              <a:t>запитань</a:t>
            </a:r>
            <a:r>
              <a:rPr lang="ru-UA" dirty="0">
                <a:solidFill>
                  <a:srgbClr val="003981"/>
                </a:solidFill>
              </a:rPr>
              <a:t>; </a:t>
            </a:r>
            <a:endParaRPr lang="uk-UA" dirty="0">
              <a:solidFill>
                <a:srgbClr val="003981"/>
              </a:solidFill>
            </a:endParaRPr>
          </a:p>
          <a:p>
            <a:r>
              <a:rPr lang="ru-UA" dirty="0" err="1">
                <a:solidFill>
                  <a:srgbClr val="003981"/>
                </a:solidFill>
              </a:rPr>
              <a:t>підтримка</a:t>
            </a:r>
            <a:r>
              <a:rPr lang="ru-UA" dirty="0">
                <a:solidFill>
                  <a:srgbClr val="003981"/>
                </a:solidFill>
              </a:rPr>
              <a:t> </a:t>
            </a:r>
            <a:r>
              <a:rPr lang="ru-UA" dirty="0" err="1">
                <a:solidFill>
                  <a:srgbClr val="003981"/>
                </a:solidFill>
              </a:rPr>
              <a:t>статистичної</a:t>
            </a:r>
            <a:r>
              <a:rPr lang="ru-UA" dirty="0">
                <a:solidFill>
                  <a:srgbClr val="003981"/>
                </a:solidFill>
              </a:rPr>
              <a:t> </a:t>
            </a:r>
            <a:r>
              <a:rPr lang="ru-UA" dirty="0" err="1">
                <a:solidFill>
                  <a:srgbClr val="003981"/>
                </a:solidFill>
              </a:rPr>
              <a:t>обробки</a:t>
            </a:r>
            <a:r>
              <a:rPr lang="ru-UA" dirty="0">
                <a:solidFill>
                  <a:srgbClr val="003981"/>
                </a:solidFill>
              </a:rPr>
              <a:t> та </a:t>
            </a:r>
            <a:r>
              <a:rPr lang="ru-UA" dirty="0" err="1">
                <a:solidFill>
                  <a:srgbClr val="003981"/>
                </a:solidFill>
              </a:rPr>
              <a:t>інтерпретації</a:t>
            </a:r>
            <a:r>
              <a:rPr lang="ru-UA" dirty="0">
                <a:solidFill>
                  <a:srgbClr val="003981"/>
                </a:solidFill>
              </a:rPr>
              <a:t> </a:t>
            </a:r>
            <a:r>
              <a:rPr lang="ru-UA" dirty="0" err="1">
                <a:solidFill>
                  <a:srgbClr val="003981"/>
                </a:solidFill>
              </a:rPr>
              <a:t>результатів</a:t>
            </a:r>
            <a:r>
              <a:rPr lang="ru-UA" dirty="0">
                <a:solidFill>
                  <a:srgbClr val="003981"/>
                </a:solidFill>
              </a:rPr>
              <a:t> </a:t>
            </a:r>
            <a:r>
              <a:rPr lang="ru-UA" dirty="0" err="1">
                <a:solidFill>
                  <a:srgbClr val="003981"/>
                </a:solidFill>
              </a:rPr>
              <a:t>пошуків</a:t>
            </a:r>
            <a:r>
              <a:rPr lang="ru-UA" dirty="0">
                <a:solidFill>
                  <a:srgbClr val="003981"/>
                </a:solidFill>
              </a:rPr>
              <a:t> </a:t>
            </a:r>
            <a:r>
              <a:rPr lang="ru-UA" dirty="0" err="1">
                <a:solidFill>
                  <a:srgbClr val="003981"/>
                </a:solidFill>
              </a:rPr>
              <a:t>тощо</a:t>
            </a:r>
            <a:r>
              <a:rPr lang="ru-UA" dirty="0">
                <a:solidFill>
                  <a:srgbClr val="003981"/>
                </a:solidFill>
              </a:rPr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49985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A839AB9-1332-530B-EE8A-34596E42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3981"/>
                </a:solidFill>
                <a:latin typeface="+mn-lt"/>
              </a:rPr>
              <a:t>Д</a:t>
            </a:r>
            <a:r>
              <a:rPr lang="ru-UA" b="1" dirty="0">
                <a:solidFill>
                  <a:srgbClr val="003981"/>
                </a:solidFill>
                <a:latin typeface="+mn-lt"/>
              </a:rPr>
              <a:t>ан</a:t>
            </a:r>
            <a:r>
              <a:rPr lang="uk-UA" b="1" dirty="0">
                <a:solidFill>
                  <a:srgbClr val="003981"/>
                </a:solidFill>
                <a:latin typeface="+mn-lt"/>
              </a:rPr>
              <a:t>і</a:t>
            </a:r>
            <a:r>
              <a:rPr lang="ru-UA" b="1" dirty="0">
                <a:solidFill>
                  <a:srgbClr val="003981"/>
                </a:solidFill>
                <a:latin typeface="+mn-lt"/>
              </a:rPr>
              <a:t> НАЗЯВО та МОН</a:t>
            </a:r>
            <a:r>
              <a:rPr lang="uk-UA" b="1" dirty="0">
                <a:solidFill>
                  <a:srgbClr val="003981"/>
                </a:solidFill>
                <a:latin typeface="+mn-lt"/>
              </a:rPr>
              <a:t> за</a:t>
            </a:r>
            <a:r>
              <a:rPr lang="ru-UA" b="1" dirty="0">
                <a:solidFill>
                  <a:srgbClr val="003981"/>
                </a:solidFill>
                <a:latin typeface="+mn-lt"/>
              </a:rPr>
              <a:t> 2025 р</a:t>
            </a:r>
            <a:r>
              <a:rPr lang="uk-UA" b="1" dirty="0" err="1">
                <a:solidFill>
                  <a:srgbClr val="003981"/>
                </a:solidFill>
                <a:latin typeface="+mn-lt"/>
              </a:rPr>
              <a:t>ік</a:t>
            </a:r>
            <a:endParaRPr lang="ru-UA" b="1" dirty="0">
              <a:solidFill>
                <a:srgbClr val="003981"/>
              </a:solidFill>
              <a:latin typeface="+mn-lt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94397365-EF71-2AD0-7754-3360C94583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5799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528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170F13A-3A78-9A04-88C8-B9BDF9852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440" y="4694236"/>
            <a:ext cx="6116320" cy="2163763"/>
          </a:xfrm>
          <a:prstGeom prst="rect">
            <a:avLst/>
          </a:prstGeom>
        </p:spPr>
      </p:pic>
      <p:sp>
        <p:nvSpPr>
          <p:cNvPr id="2" name="Блок-схема: перфолента 1">
            <a:extLst>
              <a:ext uri="{FF2B5EF4-FFF2-40B4-BE49-F238E27FC236}">
                <a16:creationId xmlns:a16="http://schemas.microsoft.com/office/drawing/2014/main" id="{18E2A11D-C438-2C00-6737-C6A0297505D1}"/>
              </a:ext>
            </a:extLst>
          </p:cNvPr>
          <p:cNvSpPr/>
          <p:nvPr/>
        </p:nvSpPr>
        <p:spPr>
          <a:xfrm>
            <a:off x="891540" y="365760"/>
            <a:ext cx="10408920" cy="4328477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Основним трендом 2025 р</a:t>
            </a:r>
            <a:r>
              <a:rPr lang="uk-UA" sz="3200" dirty="0">
                <a:solidFill>
                  <a:srgbClr val="FF0000"/>
                </a:solidFill>
              </a:rPr>
              <a:t>. </a:t>
            </a:r>
            <a:r>
              <a:rPr lang="uk-UA" sz="3200" dirty="0">
                <a:solidFill>
                  <a:srgbClr val="003981"/>
                </a:solidFill>
              </a:rPr>
              <a:t>стало посилення законодавства (прийняття Закону про академічну доброчесність в Україні) та активне використання ШІ для виявлення прихованого плагіату в наукових працях минулих років.</a:t>
            </a:r>
            <a:endParaRPr lang="ru-UA" sz="3200" dirty="0">
              <a:solidFill>
                <a:srgbClr val="0039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47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1CBE1-5BD3-17C5-8ADC-B6EB0C37C1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/>
          <a:lstStyle/>
          <a:p>
            <a:r>
              <a:rPr lang="ru-UA" b="1" dirty="0">
                <a:solidFill>
                  <a:srgbClr val="003981"/>
                </a:solidFill>
                <a:latin typeface="+mn-lt"/>
              </a:rPr>
              <a:t>Закон</a:t>
            </a:r>
            <a:r>
              <a:rPr lang="uk-UA" b="1" dirty="0">
                <a:solidFill>
                  <a:srgbClr val="003981"/>
                </a:solidFill>
                <a:latin typeface="+mn-lt"/>
              </a:rPr>
              <a:t> </a:t>
            </a:r>
            <a:r>
              <a:rPr lang="ru-UA" b="1" dirty="0">
                <a:solidFill>
                  <a:srgbClr val="003981"/>
                </a:solidFill>
                <a:latin typeface="+mn-lt"/>
              </a:rPr>
              <a:t>«Про </a:t>
            </a:r>
            <a:r>
              <a:rPr lang="ru-UA" b="1" dirty="0" err="1">
                <a:solidFill>
                  <a:srgbClr val="003981"/>
                </a:solidFill>
                <a:latin typeface="+mn-lt"/>
              </a:rPr>
              <a:t>академічну</a:t>
            </a:r>
            <a:r>
              <a:rPr lang="ru-UA" b="1" dirty="0">
                <a:solidFill>
                  <a:srgbClr val="003981"/>
                </a:solidFill>
                <a:latin typeface="+mn-lt"/>
              </a:rPr>
              <a:t> </a:t>
            </a:r>
            <a:r>
              <a:rPr lang="ru-UA" b="1" dirty="0" err="1">
                <a:solidFill>
                  <a:srgbClr val="003981"/>
                </a:solidFill>
                <a:latin typeface="+mn-lt"/>
              </a:rPr>
              <a:t>доброчесність</a:t>
            </a:r>
            <a:r>
              <a:rPr lang="ru-UA" b="1" dirty="0">
                <a:solidFill>
                  <a:srgbClr val="003981"/>
                </a:solidFill>
                <a:latin typeface="+mn-lt"/>
              </a:rPr>
              <a:t>»</a:t>
            </a:r>
            <a:endParaRPr lang="ru-UA" dirty="0">
              <a:solidFill>
                <a:srgbClr val="003981"/>
              </a:solidFill>
              <a:latin typeface="+mn-lt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A5C9166-410B-99AF-E11E-3461A2BF10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1275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5690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96" name="Google Shape;96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614487"/>
            <a:ext cx="3492549" cy="3629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97" name="Google Shape;97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1614487"/>
            <a:ext cx="3492549" cy="36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1614487"/>
            <a:ext cx="3492549" cy="36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762000" y="571500"/>
            <a:ext cx="11401425" cy="495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НОВАЦІЇ ЗАКОНОДАВСТВА 2025</a:t>
            </a:r>
            <a:endParaRPr dirty="0"/>
          </a:p>
        </p:txBody>
      </p:sp>
      <p:sp>
        <p:nvSpPr>
          <p:cNvPr id="100" name="Google Shape;100;p14"/>
          <p:cNvSpPr/>
          <p:nvPr/>
        </p:nvSpPr>
        <p:spPr>
          <a:xfrm>
            <a:off x="571500" y="571500"/>
            <a:ext cx="57150" cy="495300"/>
          </a:xfrm>
          <a:prstGeom prst="rect">
            <a:avLst/>
          </a:prstGeom>
          <a:solidFill>
            <a:srgbClr val="C5A0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571500" y="5624512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"Україна — серед перших у світі законодавчо визначила статус ШІ в науці."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914400" y="2681287"/>
            <a:ext cx="294708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Закон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 №4742-IX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914400" y="3148012"/>
            <a:ext cx="2806749" cy="15388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Базовий</a:t>
            </a:r>
            <a:r>
              <a:rPr lang="en-US" sz="2000" b="1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1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документ</a:t>
            </a:r>
            <a:r>
              <a:rPr lang="en-US" sz="2000" b="1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000" b="1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що</a:t>
            </a:r>
            <a:r>
              <a:rPr lang="en-US" sz="2000" b="1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1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вперше</a:t>
            </a:r>
            <a:r>
              <a:rPr lang="en-US" sz="2000" b="1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1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вводить</a:t>
            </a:r>
            <a:r>
              <a:rPr lang="en-US" sz="2000" b="1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1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поняття</a:t>
            </a:r>
            <a:r>
              <a:rPr lang="en-US" sz="2000" b="1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ШІ в </a:t>
            </a:r>
            <a:r>
              <a:rPr lang="en-US" sz="2000" b="1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правове</a:t>
            </a:r>
            <a:r>
              <a:rPr lang="en-US" sz="2000" b="1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1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поле</a:t>
            </a:r>
            <a:r>
              <a:rPr lang="en-US" sz="2000" b="1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1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академічної</a:t>
            </a:r>
            <a:r>
              <a:rPr lang="en-US" sz="2000" b="1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1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діяльності</a:t>
            </a:r>
            <a:r>
              <a:rPr lang="en-US" sz="2000" b="1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України.</a:t>
            </a:r>
            <a:endParaRPr sz="2000" b="1" dirty="0"/>
          </a:p>
        </p:txBody>
      </p:sp>
      <p:sp>
        <p:nvSpPr>
          <p:cNvPr id="104" name="Google Shape;104;p14"/>
          <p:cNvSpPr txBox="1"/>
          <p:nvPr/>
        </p:nvSpPr>
        <p:spPr>
          <a:xfrm>
            <a:off x="4692699" y="2643187"/>
            <a:ext cx="2947087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 dirty="0" err="1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Нульова</a:t>
            </a:r>
            <a:r>
              <a:rPr lang="en-US" sz="1950" b="1" i="0" u="none" strike="noStrike" cap="none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1950" b="1" i="0" u="none" strike="noStrike" cap="none" dirty="0" err="1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толерантність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4692699" y="3462337"/>
            <a:ext cx="2806749" cy="1615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b="1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Прирівнювання </a:t>
            </a:r>
            <a:r>
              <a:rPr lang="en-US" b="1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прихованого</a:t>
            </a:r>
            <a:r>
              <a:rPr lang="en-US" b="1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b="1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використання</a:t>
            </a:r>
            <a:r>
              <a:rPr lang="en-US" b="1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ШІ </a:t>
            </a:r>
            <a:r>
              <a:rPr lang="en-US" b="1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до</a:t>
            </a:r>
            <a:r>
              <a:rPr lang="en-US" b="1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b="1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академічного</a:t>
            </a:r>
            <a:r>
              <a:rPr lang="en-US" b="1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b="1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плагіату</a:t>
            </a:r>
            <a:r>
              <a:rPr lang="en-US" b="1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з </a:t>
            </a:r>
            <a:r>
              <a:rPr lang="en-US" b="1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відповідними</a:t>
            </a:r>
            <a:r>
              <a:rPr lang="en-US" b="1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b="1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санкціями</a:t>
            </a:r>
            <a:endParaRPr lang="ru-UA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b="1" dirty="0"/>
          </a:p>
        </p:txBody>
      </p:sp>
      <p:sp>
        <p:nvSpPr>
          <p:cNvPr id="106" name="Google Shape;106;p14"/>
          <p:cNvSpPr txBox="1"/>
          <p:nvPr/>
        </p:nvSpPr>
        <p:spPr>
          <a:xfrm>
            <a:off x="8470999" y="2643187"/>
            <a:ext cx="2947087" cy="300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 dirty="0" err="1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Правовий</a:t>
            </a:r>
            <a:r>
              <a:rPr lang="en-US" sz="1950" b="1" i="0" u="none" strike="noStrike" cap="none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1950" b="1" i="0" u="none" strike="noStrike" cap="none" dirty="0" err="1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захист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8470999" y="3148012"/>
            <a:ext cx="2806749" cy="1822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Механізми </a:t>
            </a:r>
            <a:r>
              <a:rPr lang="en-US" b="1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перевірки</a:t>
            </a:r>
            <a:r>
              <a:rPr lang="en-US" b="1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b="1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та</a:t>
            </a:r>
            <a:r>
              <a:rPr lang="en-US" b="1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b="1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апеляції</a:t>
            </a:r>
            <a:r>
              <a:rPr lang="en-US" b="1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b="1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для</a:t>
            </a:r>
            <a:r>
              <a:rPr lang="en-US" b="1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b="1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захисту</a:t>
            </a:r>
            <a:r>
              <a:rPr lang="en-US" b="1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b="1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інтелектуальної</a:t>
            </a:r>
            <a:r>
              <a:rPr lang="en-US" b="1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b="1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власності</a:t>
            </a:r>
            <a:r>
              <a:rPr lang="en-US" b="1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b="1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авторів</a:t>
            </a:r>
            <a:r>
              <a:rPr lang="en-US" sz="2000" b="1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000" b="1" dirty="0"/>
          </a:p>
        </p:txBody>
      </p:sp>
      <p:pic>
        <p:nvPicPr>
          <p:cNvPr id="108" name="Google Shape;108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27274" y="2030313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89992" y="2008940"/>
            <a:ext cx="4762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63542" y="1962050"/>
            <a:ext cx="3810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A15E6-41EF-2B83-B63B-5E72E6EECF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/>
          <a:lstStyle/>
          <a:p>
            <a:r>
              <a:rPr lang="uk-UA" b="1" dirty="0">
                <a:solidFill>
                  <a:srgbClr val="002060"/>
                </a:solidFill>
                <a:latin typeface="+mn-lt"/>
              </a:rPr>
              <a:t>Визначення академічного плагіату </a:t>
            </a:r>
            <a:endParaRPr lang="ru-UA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ACF144-C2B3-0954-8CF7-272DDF2D2FC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03981"/>
                </a:solidFill>
              </a:rPr>
              <a:t>Стаття 1.</a:t>
            </a:r>
          </a:p>
          <a:p>
            <a:pPr marL="0" indent="0">
              <a:buNone/>
            </a:pPr>
            <a:r>
              <a:rPr lang="ru-UA" dirty="0">
                <a:solidFill>
                  <a:srgbClr val="003981"/>
                </a:solidFill>
              </a:rPr>
              <a:t>[...] </a:t>
            </a:r>
            <a:r>
              <a:rPr lang="ru-UA" b="1" dirty="0" err="1">
                <a:solidFill>
                  <a:srgbClr val="003981"/>
                </a:solidFill>
              </a:rPr>
              <a:t>академічний</a:t>
            </a:r>
            <a:r>
              <a:rPr lang="ru-UA" b="1" dirty="0">
                <a:solidFill>
                  <a:srgbClr val="003981"/>
                </a:solidFill>
              </a:rPr>
              <a:t> </a:t>
            </a:r>
            <a:r>
              <a:rPr lang="ru-UA" b="1" dirty="0" err="1">
                <a:solidFill>
                  <a:srgbClr val="003981"/>
                </a:solidFill>
              </a:rPr>
              <a:t>плагіат</a:t>
            </a:r>
            <a:r>
              <a:rPr lang="ru-UA" dirty="0">
                <a:solidFill>
                  <a:srgbClr val="003981"/>
                </a:solidFill>
              </a:rPr>
              <a:t> — </a:t>
            </a:r>
            <a:r>
              <a:rPr lang="ru-UA" dirty="0" err="1">
                <a:solidFill>
                  <a:srgbClr val="003981"/>
                </a:solidFill>
              </a:rPr>
              <a:t>оприлюднення</a:t>
            </a:r>
            <a:r>
              <a:rPr lang="ru-UA" dirty="0">
                <a:solidFill>
                  <a:srgbClr val="003981"/>
                </a:solidFill>
              </a:rPr>
              <a:t> (</a:t>
            </a:r>
            <a:r>
              <a:rPr lang="ru-UA" dirty="0" err="1">
                <a:solidFill>
                  <a:srgbClr val="003981"/>
                </a:solidFill>
              </a:rPr>
              <a:t>частково</a:t>
            </a:r>
            <a:r>
              <a:rPr lang="ru-UA" dirty="0">
                <a:solidFill>
                  <a:srgbClr val="003981"/>
                </a:solidFill>
              </a:rPr>
              <a:t> </a:t>
            </a:r>
            <a:r>
              <a:rPr lang="ru-UA" dirty="0" err="1">
                <a:solidFill>
                  <a:srgbClr val="003981"/>
                </a:solidFill>
              </a:rPr>
              <a:t>або</a:t>
            </a:r>
            <a:r>
              <a:rPr lang="ru-UA" dirty="0">
                <a:solidFill>
                  <a:srgbClr val="003981"/>
                </a:solidFill>
              </a:rPr>
              <a:t> </a:t>
            </a:r>
            <a:r>
              <a:rPr lang="ru-UA" dirty="0" err="1">
                <a:solidFill>
                  <a:srgbClr val="003981"/>
                </a:solidFill>
              </a:rPr>
              <a:t>повністю</a:t>
            </a:r>
            <a:r>
              <a:rPr lang="ru-UA" dirty="0">
                <a:solidFill>
                  <a:srgbClr val="003981"/>
                </a:solidFill>
              </a:rPr>
              <a:t>) </a:t>
            </a:r>
            <a:r>
              <a:rPr lang="ru-UA" dirty="0" err="1">
                <a:solidFill>
                  <a:srgbClr val="003981"/>
                </a:solidFill>
              </a:rPr>
              <a:t>наукових</a:t>
            </a:r>
            <a:r>
              <a:rPr lang="ru-UA" dirty="0">
                <a:solidFill>
                  <a:srgbClr val="003981"/>
                </a:solidFill>
              </a:rPr>
              <a:t> (</a:t>
            </a:r>
            <a:r>
              <a:rPr lang="ru-UA" dirty="0" err="1">
                <a:solidFill>
                  <a:srgbClr val="003981"/>
                </a:solidFill>
              </a:rPr>
              <a:t>творчих</a:t>
            </a:r>
            <a:r>
              <a:rPr lang="ru-UA" dirty="0">
                <a:solidFill>
                  <a:srgbClr val="003981"/>
                </a:solidFill>
              </a:rPr>
              <a:t>) </a:t>
            </a:r>
            <a:r>
              <a:rPr lang="ru-UA" dirty="0" err="1">
                <a:solidFill>
                  <a:srgbClr val="003981"/>
                </a:solidFill>
              </a:rPr>
              <a:t>результатів</a:t>
            </a:r>
            <a:r>
              <a:rPr lang="ru-UA" dirty="0">
                <a:solidFill>
                  <a:srgbClr val="003981"/>
                </a:solidFill>
              </a:rPr>
              <a:t>, </a:t>
            </a:r>
            <a:r>
              <a:rPr lang="ru-UA" dirty="0" err="1">
                <a:solidFill>
                  <a:srgbClr val="003981"/>
                </a:solidFill>
              </a:rPr>
              <a:t>отриманих</a:t>
            </a:r>
            <a:r>
              <a:rPr lang="ru-UA" dirty="0">
                <a:solidFill>
                  <a:srgbClr val="003981"/>
                </a:solidFill>
              </a:rPr>
              <a:t> </a:t>
            </a:r>
            <a:r>
              <a:rPr lang="ru-UA" dirty="0" err="1">
                <a:solidFill>
                  <a:srgbClr val="003981"/>
                </a:solidFill>
              </a:rPr>
              <a:t>іншими</a:t>
            </a:r>
            <a:r>
              <a:rPr lang="ru-UA" dirty="0">
                <a:solidFill>
                  <a:srgbClr val="003981"/>
                </a:solidFill>
              </a:rPr>
              <a:t> особами, як </a:t>
            </a:r>
            <a:r>
              <a:rPr lang="ru-UA" dirty="0" err="1">
                <a:solidFill>
                  <a:srgbClr val="003981"/>
                </a:solidFill>
              </a:rPr>
              <a:t>результатів</a:t>
            </a:r>
            <a:r>
              <a:rPr lang="ru-UA" dirty="0">
                <a:solidFill>
                  <a:srgbClr val="003981"/>
                </a:solidFill>
              </a:rPr>
              <a:t> </a:t>
            </a:r>
            <a:r>
              <a:rPr lang="ru-UA" dirty="0" err="1">
                <a:solidFill>
                  <a:srgbClr val="003981"/>
                </a:solidFill>
              </a:rPr>
              <a:t>власного</a:t>
            </a:r>
            <a:r>
              <a:rPr lang="ru-UA" dirty="0">
                <a:solidFill>
                  <a:srgbClr val="003981"/>
                </a:solidFill>
              </a:rPr>
              <a:t> </a:t>
            </a:r>
            <a:r>
              <a:rPr lang="ru-UA" dirty="0" err="1">
                <a:solidFill>
                  <a:srgbClr val="003981"/>
                </a:solidFill>
              </a:rPr>
              <a:t>дослідження</a:t>
            </a:r>
            <a:r>
              <a:rPr lang="ru-UA" dirty="0">
                <a:solidFill>
                  <a:srgbClr val="003981"/>
                </a:solidFill>
              </a:rPr>
              <a:t> (</a:t>
            </a:r>
            <a:r>
              <a:rPr lang="ru-UA" dirty="0" err="1">
                <a:solidFill>
                  <a:srgbClr val="003981"/>
                </a:solidFill>
              </a:rPr>
              <a:t>творчості</a:t>
            </a:r>
            <a:r>
              <a:rPr lang="ru-UA" dirty="0">
                <a:solidFill>
                  <a:srgbClr val="003981"/>
                </a:solidFill>
              </a:rPr>
              <a:t>) та/</a:t>
            </a:r>
            <a:r>
              <a:rPr lang="ru-UA" dirty="0" err="1">
                <a:solidFill>
                  <a:srgbClr val="003981"/>
                </a:solidFill>
              </a:rPr>
              <a:t>або</a:t>
            </a:r>
            <a:r>
              <a:rPr lang="ru-UA" dirty="0">
                <a:solidFill>
                  <a:srgbClr val="003981"/>
                </a:solidFill>
              </a:rPr>
              <a:t> </a:t>
            </a:r>
            <a:r>
              <a:rPr lang="ru-UA" dirty="0" err="1">
                <a:solidFill>
                  <a:srgbClr val="003981"/>
                </a:solidFill>
              </a:rPr>
              <a:t>відтворення</a:t>
            </a:r>
            <a:r>
              <a:rPr lang="ru-UA" dirty="0">
                <a:solidFill>
                  <a:srgbClr val="003981"/>
                </a:solidFill>
              </a:rPr>
              <a:t> </a:t>
            </a:r>
            <a:r>
              <a:rPr lang="ru-UA" dirty="0" err="1">
                <a:solidFill>
                  <a:srgbClr val="003981"/>
                </a:solidFill>
              </a:rPr>
              <a:t>опублікованих</a:t>
            </a:r>
            <a:r>
              <a:rPr lang="ru-UA" dirty="0">
                <a:solidFill>
                  <a:srgbClr val="003981"/>
                </a:solidFill>
              </a:rPr>
              <a:t> </a:t>
            </a:r>
            <a:r>
              <a:rPr lang="ru-UA" dirty="0" err="1">
                <a:solidFill>
                  <a:srgbClr val="003981"/>
                </a:solidFill>
              </a:rPr>
              <a:t>текстів</a:t>
            </a:r>
            <a:r>
              <a:rPr lang="ru-UA" dirty="0">
                <a:solidFill>
                  <a:srgbClr val="003981"/>
                </a:solidFill>
              </a:rPr>
              <a:t> (</a:t>
            </a:r>
            <a:r>
              <a:rPr lang="ru-UA" dirty="0" err="1">
                <a:solidFill>
                  <a:srgbClr val="003981"/>
                </a:solidFill>
              </a:rPr>
              <a:t>оприлюднених</a:t>
            </a:r>
            <a:r>
              <a:rPr lang="ru-UA" dirty="0">
                <a:solidFill>
                  <a:srgbClr val="003981"/>
                </a:solidFill>
              </a:rPr>
              <a:t> </a:t>
            </a:r>
            <a:r>
              <a:rPr lang="ru-UA" dirty="0" err="1">
                <a:solidFill>
                  <a:srgbClr val="003981"/>
                </a:solidFill>
              </a:rPr>
              <a:t>творів</a:t>
            </a:r>
            <a:r>
              <a:rPr lang="ru-UA" dirty="0">
                <a:solidFill>
                  <a:srgbClr val="003981"/>
                </a:solidFill>
              </a:rPr>
              <a:t> </a:t>
            </a:r>
            <a:r>
              <a:rPr lang="ru-UA" dirty="0" err="1">
                <a:solidFill>
                  <a:srgbClr val="003981"/>
                </a:solidFill>
              </a:rPr>
              <a:t>мистецтва</a:t>
            </a:r>
            <a:r>
              <a:rPr lang="ru-UA" dirty="0">
                <a:solidFill>
                  <a:srgbClr val="003981"/>
                </a:solidFill>
              </a:rPr>
              <a:t>) </a:t>
            </a:r>
            <a:r>
              <a:rPr lang="ru-UA" dirty="0" err="1">
                <a:solidFill>
                  <a:srgbClr val="003981"/>
                </a:solidFill>
              </a:rPr>
              <a:t>інших</a:t>
            </a:r>
            <a:r>
              <a:rPr lang="ru-UA" dirty="0">
                <a:solidFill>
                  <a:srgbClr val="003981"/>
                </a:solidFill>
              </a:rPr>
              <a:t> </a:t>
            </a:r>
            <a:r>
              <a:rPr lang="ru-UA" dirty="0" err="1">
                <a:solidFill>
                  <a:srgbClr val="003981"/>
                </a:solidFill>
              </a:rPr>
              <a:t>авторів</a:t>
            </a:r>
            <a:r>
              <a:rPr lang="ru-UA" dirty="0">
                <a:solidFill>
                  <a:srgbClr val="003981"/>
                </a:solidFill>
              </a:rPr>
              <a:t> без </a:t>
            </a:r>
            <a:r>
              <a:rPr lang="ru-UA" dirty="0" err="1">
                <a:solidFill>
                  <a:srgbClr val="003981"/>
                </a:solidFill>
              </a:rPr>
              <a:t>зазначення</a:t>
            </a:r>
            <a:r>
              <a:rPr lang="ru-UA" dirty="0">
                <a:solidFill>
                  <a:srgbClr val="003981"/>
                </a:solidFill>
              </a:rPr>
              <a:t> авторства, </a:t>
            </a:r>
            <a:r>
              <a:rPr lang="ru-UA" b="1" dirty="0">
                <a:solidFill>
                  <a:srgbClr val="003981"/>
                </a:solidFill>
              </a:rPr>
              <a:t>а також </a:t>
            </a:r>
            <a:r>
              <a:rPr lang="ru-UA" b="1" dirty="0" err="1">
                <a:solidFill>
                  <a:srgbClr val="FF0000"/>
                </a:solidFill>
              </a:rPr>
              <a:t>оприлюднення</a:t>
            </a:r>
            <a:r>
              <a:rPr lang="ru-UA" b="1" dirty="0">
                <a:solidFill>
                  <a:srgbClr val="FF0000"/>
                </a:solidFill>
              </a:rPr>
              <a:t> як </a:t>
            </a:r>
            <a:r>
              <a:rPr lang="ru-UA" b="1" dirty="0" err="1">
                <a:solidFill>
                  <a:srgbClr val="FF0000"/>
                </a:solidFill>
              </a:rPr>
              <a:t>власних</a:t>
            </a:r>
            <a:r>
              <a:rPr lang="ru-UA" b="1" dirty="0">
                <a:solidFill>
                  <a:srgbClr val="FF0000"/>
                </a:solidFill>
              </a:rPr>
              <a:t> </a:t>
            </a:r>
            <a:r>
              <a:rPr lang="ru-UA" b="1" dirty="0" err="1">
                <a:solidFill>
                  <a:srgbClr val="FF0000"/>
                </a:solidFill>
              </a:rPr>
              <a:t>результатів</a:t>
            </a:r>
            <a:r>
              <a:rPr lang="ru-UA" b="1" dirty="0">
                <a:solidFill>
                  <a:srgbClr val="FF0000"/>
                </a:solidFill>
              </a:rPr>
              <a:t>, </a:t>
            </a:r>
            <a:r>
              <a:rPr lang="ru-UA" b="1" dirty="0" err="1">
                <a:solidFill>
                  <a:srgbClr val="003981"/>
                </a:solidFill>
              </a:rPr>
              <a:t>отриманих</a:t>
            </a:r>
            <a:r>
              <a:rPr lang="ru-UA" b="1" dirty="0">
                <a:solidFill>
                  <a:srgbClr val="003981"/>
                </a:solidFill>
              </a:rPr>
              <a:t> за </a:t>
            </a:r>
            <a:r>
              <a:rPr lang="ru-UA" b="1" dirty="0" err="1">
                <a:solidFill>
                  <a:srgbClr val="003981"/>
                </a:solidFill>
              </a:rPr>
              <a:t>допомогою</a:t>
            </a:r>
            <a:r>
              <a:rPr lang="ru-UA" b="1" dirty="0">
                <a:solidFill>
                  <a:srgbClr val="003981"/>
                </a:solidFill>
              </a:rPr>
              <a:t> штучного </a:t>
            </a:r>
            <a:r>
              <a:rPr lang="ru-UA" b="1" dirty="0" err="1">
                <a:solidFill>
                  <a:srgbClr val="003981"/>
                </a:solidFill>
              </a:rPr>
              <a:t>інтелекту</a:t>
            </a:r>
            <a:r>
              <a:rPr lang="ru-UA" b="1" dirty="0">
                <a:solidFill>
                  <a:srgbClr val="003981"/>
                </a:solidFill>
              </a:rPr>
              <a:t> без </a:t>
            </a:r>
            <a:r>
              <a:rPr lang="ru-UA" b="1" dirty="0" err="1">
                <a:solidFill>
                  <a:srgbClr val="003981"/>
                </a:solidFill>
              </a:rPr>
              <a:t>зазначення</a:t>
            </a:r>
            <a:r>
              <a:rPr lang="ru-UA" b="1" dirty="0">
                <a:solidFill>
                  <a:srgbClr val="003981"/>
                </a:solidFill>
              </a:rPr>
              <a:t> факту </a:t>
            </a:r>
            <a:r>
              <a:rPr lang="ru-UA" b="1" dirty="0" err="1">
                <a:solidFill>
                  <a:srgbClr val="003981"/>
                </a:solidFill>
              </a:rPr>
              <a:t>використання</a:t>
            </a:r>
            <a:r>
              <a:rPr lang="ru-UA" b="1" dirty="0">
                <a:solidFill>
                  <a:srgbClr val="003981"/>
                </a:solidFill>
              </a:rPr>
              <a:t> штучного </a:t>
            </a:r>
            <a:r>
              <a:rPr lang="ru-UA" b="1" dirty="0" err="1">
                <a:solidFill>
                  <a:srgbClr val="003981"/>
                </a:solidFill>
              </a:rPr>
              <a:t>інтелекту</a:t>
            </a:r>
            <a:r>
              <a:rPr lang="ru-UA" dirty="0">
                <a:solidFill>
                  <a:srgbClr val="003981"/>
                </a:solidFill>
              </a:rPr>
              <a:t>.</a:t>
            </a:r>
          </a:p>
          <a:p>
            <a:pPr marL="0" indent="0">
              <a:buNone/>
            </a:pPr>
            <a:br>
              <a:rPr lang="ru-UA" dirty="0">
                <a:solidFill>
                  <a:srgbClr val="003981"/>
                </a:solidFill>
              </a:rPr>
            </a:br>
            <a:endParaRPr lang="ru-UA" dirty="0">
              <a:solidFill>
                <a:srgbClr val="003981"/>
              </a:solidFill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72588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CFD2B-2DD1-33C8-B4C6-C79216122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CFECE-F0B0-591F-6FF8-C7C3E84A8C7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>
            <a:normAutofit fontScale="90000"/>
          </a:bodyPr>
          <a:lstStyle/>
          <a:p>
            <a:br>
              <a:rPr lang="uk-UA" b="1" dirty="0">
                <a:solidFill>
                  <a:srgbClr val="002060"/>
                </a:solidFill>
                <a:latin typeface="+mn-lt"/>
              </a:rPr>
            </a:br>
            <a:r>
              <a:rPr lang="ru-UA" b="1" dirty="0" err="1">
                <a:solidFill>
                  <a:srgbClr val="003981"/>
                </a:solidFill>
                <a:latin typeface="+mn-lt"/>
              </a:rPr>
              <a:t>Стаття</a:t>
            </a:r>
            <a:r>
              <a:rPr lang="ru-UA" b="1" dirty="0">
                <a:solidFill>
                  <a:srgbClr val="003981"/>
                </a:solidFill>
                <a:latin typeface="+mn-lt"/>
              </a:rPr>
              <a:t> 22. </a:t>
            </a:r>
            <a:r>
              <a:rPr lang="ru-UA" b="1" dirty="0" err="1">
                <a:solidFill>
                  <a:srgbClr val="003981"/>
                </a:solidFill>
                <a:latin typeface="+mn-lt"/>
              </a:rPr>
              <a:t>Використання</a:t>
            </a:r>
            <a:r>
              <a:rPr lang="ru-UA" b="1" dirty="0">
                <a:solidFill>
                  <a:srgbClr val="003981"/>
                </a:solidFill>
                <a:latin typeface="+mn-lt"/>
              </a:rPr>
              <a:t> </a:t>
            </a:r>
            <a:r>
              <a:rPr lang="ru-UA" b="1" dirty="0" err="1">
                <a:solidFill>
                  <a:srgbClr val="003981"/>
                </a:solidFill>
                <a:latin typeface="+mn-lt"/>
              </a:rPr>
              <a:t>технологій</a:t>
            </a:r>
            <a:r>
              <a:rPr lang="ru-UA" b="1" dirty="0">
                <a:solidFill>
                  <a:srgbClr val="003981"/>
                </a:solidFill>
                <a:latin typeface="+mn-lt"/>
              </a:rPr>
              <a:t> штучного </a:t>
            </a:r>
            <a:r>
              <a:rPr lang="ru-UA" b="1" dirty="0" err="1">
                <a:solidFill>
                  <a:srgbClr val="003981"/>
                </a:solidFill>
                <a:latin typeface="+mn-lt"/>
              </a:rPr>
              <a:t>інтелекту</a:t>
            </a:r>
            <a:br>
              <a:rPr lang="ru-UA" b="1" dirty="0">
                <a:solidFill>
                  <a:srgbClr val="002060"/>
                </a:solidFill>
                <a:latin typeface="+mn-lt"/>
              </a:rPr>
            </a:br>
            <a:endParaRPr lang="ru-UA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A6ECB9-5D1B-3C4F-D314-FD03CA29754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UA" sz="3200" b="1" dirty="0">
                <a:solidFill>
                  <a:srgbClr val="003981"/>
                </a:solidFill>
              </a:rPr>
              <a:t>1.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Використання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технологій</a:t>
            </a:r>
            <a:r>
              <a:rPr lang="ru-UA" sz="3200" dirty="0">
                <a:solidFill>
                  <a:srgbClr val="003981"/>
                </a:solidFill>
              </a:rPr>
              <a:t> штучного </a:t>
            </a:r>
            <a:r>
              <a:rPr lang="ru-UA" sz="3200" dirty="0" err="1">
                <a:solidFill>
                  <a:srgbClr val="003981"/>
                </a:solidFill>
              </a:rPr>
              <a:t>інтелекту</a:t>
            </a:r>
            <a:r>
              <a:rPr lang="ru-UA" sz="3200" dirty="0">
                <a:solidFill>
                  <a:srgbClr val="003981"/>
                </a:solidFill>
              </a:rPr>
              <a:t> в </a:t>
            </a:r>
            <a:r>
              <a:rPr lang="ru-UA" sz="3200" dirty="0" err="1">
                <a:solidFill>
                  <a:srgbClr val="003981"/>
                </a:solidFill>
              </a:rPr>
              <a:t>освітній</a:t>
            </a:r>
            <a:r>
              <a:rPr lang="ru-UA" sz="3200" dirty="0">
                <a:solidFill>
                  <a:srgbClr val="003981"/>
                </a:solidFill>
              </a:rPr>
              <a:t> та </a:t>
            </a:r>
            <a:r>
              <a:rPr lang="ru-UA" sz="3200" dirty="0" err="1">
                <a:solidFill>
                  <a:srgbClr val="003981"/>
                </a:solidFill>
              </a:rPr>
              <a:t>науковій</a:t>
            </a:r>
            <a:r>
              <a:rPr lang="ru-UA" sz="3200" dirty="0">
                <a:solidFill>
                  <a:srgbClr val="003981"/>
                </a:solidFill>
              </a:rPr>
              <a:t> (</a:t>
            </a:r>
            <a:r>
              <a:rPr lang="ru-UA" sz="3200" dirty="0" err="1">
                <a:solidFill>
                  <a:srgbClr val="003981"/>
                </a:solidFill>
              </a:rPr>
              <a:t>творчій</a:t>
            </a:r>
            <a:r>
              <a:rPr lang="ru-UA" sz="3200" dirty="0">
                <a:solidFill>
                  <a:srgbClr val="003981"/>
                </a:solidFill>
              </a:rPr>
              <a:t>) </a:t>
            </a:r>
            <a:r>
              <a:rPr lang="ru-UA" sz="3200" dirty="0" err="1">
                <a:solidFill>
                  <a:srgbClr val="003981"/>
                </a:solidFill>
              </a:rPr>
              <a:t>діяльності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b="1" dirty="0" err="1">
                <a:solidFill>
                  <a:srgbClr val="FF0000"/>
                </a:solidFill>
              </a:rPr>
              <a:t>дозволяється</a:t>
            </a:r>
            <a:r>
              <a:rPr lang="ru-UA" sz="3200" b="1" dirty="0">
                <a:solidFill>
                  <a:srgbClr val="003981"/>
                </a:solidFill>
              </a:rPr>
              <a:t> </a:t>
            </a:r>
            <a:r>
              <a:rPr lang="ru-UA" sz="3200" dirty="0">
                <a:solidFill>
                  <a:srgbClr val="003981"/>
                </a:solidFill>
              </a:rPr>
              <a:t>за </a:t>
            </a:r>
            <a:r>
              <a:rPr lang="ru-UA" sz="3200" dirty="0" err="1">
                <a:solidFill>
                  <a:srgbClr val="003981"/>
                </a:solidFill>
              </a:rPr>
              <a:t>умови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дотримання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вимог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цього</a:t>
            </a:r>
            <a:r>
              <a:rPr lang="ru-UA" sz="3200" dirty="0">
                <a:solidFill>
                  <a:srgbClr val="003981"/>
                </a:solidFill>
              </a:rPr>
              <a:t> Закону та </a:t>
            </a:r>
            <a:r>
              <a:rPr lang="ru-UA" sz="3200" dirty="0" err="1">
                <a:solidFill>
                  <a:srgbClr val="003981"/>
                </a:solidFill>
              </a:rPr>
              <a:t>інших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законодавчих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актів</a:t>
            </a:r>
            <a:r>
              <a:rPr lang="ru-UA" sz="3200" dirty="0">
                <a:solidFill>
                  <a:srgbClr val="003981"/>
                </a:solidFill>
              </a:rPr>
              <a:t>.</a:t>
            </a:r>
          </a:p>
          <a:p>
            <a:pPr marL="0" indent="0">
              <a:buNone/>
            </a:pPr>
            <a:r>
              <a:rPr lang="ru-UA" sz="3200" b="1" dirty="0">
                <a:solidFill>
                  <a:srgbClr val="003981"/>
                </a:solidFill>
              </a:rPr>
              <a:t>2. </a:t>
            </a:r>
            <a:r>
              <a:rPr lang="ru-UA" sz="3200" dirty="0">
                <a:solidFill>
                  <a:srgbClr val="003981"/>
                </a:solidFill>
              </a:rPr>
              <a:t>Особа, яка </a:t>
            </a:r>
            <a:r>
              <a:rPr lang="ru-UA" sz="3200" dirty="0" err="1">
                <a:solidFill>
                  <a:srgbClr val="003981"/>
                </a:solidFill>
              </a:rPr>
              <a:t>використовує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технології</a:t>
            </a:r>
            <a:r>
              <a:rPr lang="ru-UA" sz="3200" dirty="0">
                <a:solidFill>
                  <a:srgbClr val="003981"/>
                </a:solidFill>
              </a:rPr>
              <a:t> штучного </a:t>
            </a:r>
            <a:r>
              <a:rPr lang="ru-UA" sz="3200" dirty="0" err="1">
                <a:solidFill>
                  <a:srgbClr val="003981"/>
                </a:solidFill>
              </a:rPr>
              <a:t>інтелекту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під</a:t>
            </a:r>
            <a:r>
              <a:rPr lang="ru-UA" sz="3200" dirty="0">
                <a:solidFill>
                  <a:srgbClr val="003981"/>
                </a:solidFill>
              </a:rPr>
              <a:t> час </a:t>
            </a:r>
            <a:r>
              <a:rPr lang="ru-UA" sz="3200" dirty="0" err="1">
                <a:solidFill>
                  <a:srgbClr val="003981"/>
                </a:solidFill>
              </a:rPr>
              <a:t>створення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академічного</a:t>
            </a:r>
            <a:r>
              <a:rPr lang="ru-UA" sz="3200" dirty="0">
                <a:solidFill>
                  <a:srgbClr val="003981"/>
                </a:solidFill>
              </a:rPr>
              <a:t> тексту </a:t>
            </a:r>
            <a:r>
              <a:rPr lang="ru-UA" sz="3200" dirty="0" err="1">
                <a:solidFill>
                  <a:srgbClr val="003981"/>
                </a:solidFill>
              </a:rPr>
              <a:t>або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іншого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об’єкта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академічної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діяльності</a:t>
            </a:r>
            <a:r>
              <a:rPr lang="ru-UA" sz="3200" dirty="0">
                <a:solidFill>
                  <a:srgbClr val="003981"/>
                </a:solidFill>
              </a:rPr>
              <a:t>, </a:t>
            </a:r>
            <a:r>
              <a:rPr lang="ru-UA" sz="3200" b="1" dirty="0" err="1">
                <a:solidFill>
                  <a:srgbClr val="FF0000"/>
                </a:solidFill>
              </a:rPr>
              <a:t>зобов’язана</a:t>
            </a:r>
            <a:r>
              <a:rPr lang="ru-UA" sz="3200" b="1" dirty="0">
                <a:solidFill>
                  <a:srgbClr val="FF0000"/>
                </a:solidFill>
              </a:rPr>
              <a:t> </a:t>
            </a:r>
            <a:r>
              <a:rPr lang="ru-UA" sz="3200" b="1" dirty="0" err="1">
                <a:solidFill>
                  <a:srgbClr val="FF0000"/>
                </a:solidFill>
              </a:rPr>
              <a:t>зазначити</a:t>
            </a:r>
            <a:r>
              <a:rPr lang="ru-UA" sz="3200" b="1" dirty="0">
                <a:solidFill>
                  <a:srgbClr val="FF0000"/>
                </a:solidFill>
              </a:rPr>
              <a:t> </a:t>
            </a:r>
            <a:r>
              <a:rPr lang="ru-UA" sz="3200" b="1" dirty="0">
                <a:solidFill>
                  <a:srgbClr val="003981"/>
                </a:solidFill>
              </a:rPr>
              <a:t>факт </a:t>
            </a:r>
            <a:r>
              <a:rPr lang="ru-UA" sz="3200" b="1" dirty="0" err="1">
                <a:solidFill>
                  <a:srgbClr val="003981"/>
                </a:solidFill>
              </a:rPr>
              <a:t>використання</a:t>
            </a:r>
            <a:r>
              <a:rPr lang="ru-UA" sz="3200" b="1" dirty="0">
                <a:solidFill>
                  <a:srgbClr val="003981"/>
                </a:solidFill>
              </a:rPr>
              <a:t> таких </a:t>
            </a:r>
            <a:r>
              <a:rPr lang="ru-UA" sz="3200" b="1" dirty="0" err="1">
                <a:solidFill>
                  <a:srgbClr val="003981"/>
                </a:solidFill>
              </a:rPr>
              <a:t>технологій</a:t>
            </a:r>
            <a:r>
              <a:rPr lang="ru-UA" sz="3200" b="1" dirty="0">
                <a:solidFill>
                  <a:srgbClr val="003981"/>
                </a:solidFill>
              </a:rPr>
              <a:t> та </a:t>
            </a:r>
            <a:r>
              <a:rPr lang="ru-UA" sz="3200" b="1" dirty="0" err="1">
                <a:solidFill>
                  <a:srgbClr val="003981"/>
                </a:solidFill>
              </a:rPr>
              <a:t>обсяг</a:t>
            </a:r>
            <a:r>
              <a:rPr lang="ru-UA" sz="3200" b="1" dirty="0">
                <a:solidFill>
                  <a:srgbClr val="003981"/>
                </a:solidFill>
              </a:rPr>
              <a:t> </a:t>
            </a:r>
            <a:r>
              <a:rPr lang="ru-UA" sz="3200" b="1" dirty="0" err="1">
                <a:solidFill>
                  <a:srgbClr val="003981"/>
                </a:solidFill>
              </a:rPr>
              <a:t>їх</a:t>
            </a:r>
            <a:r>
              <a:rPr lang="ru-UA" sz="3200" b="1" dirty="0">
                <a:solidFill>
                  <a:srgbClr val="003981"/>
                </a:solidFill>
              </a:rPr>
              <a:t> </a:t>
            </a:r>
            <a:r>
              <a:rPr lang="ru-UA" sz="3200" b="1" dirty="0" err="1">
                <a:solidFill>
                  <a:srgbClr val="003981"/>
                </a:solidFill>
              </a:rPr>
              <a:t>використання</a:t>
            </a:r>
            <a:r>
              <a:rPr lang="ru-UA" sz="3200" b="1" dirty="0">
                <a:solidFill>
                  <a:srgbClr val="003981"/>
                </a:solidFill>
              </a:rPr>
              <a:t> у </a:t>
            </a:r>
            <a:r>
              <a:rPr lang="ru-UA" sz="3200" b="1" dirty="0" err="1">
                <a:solidFill>
                  <a:srgbClr val="003981"/>
                </a:solidFill>
              </a:rPr>
              <a:t>відповідному</a:t>
            </a:r>
            <a:r>
              <a:rPr lang="ru-UA" sz="3200" b="1" dirty="0">
                <a:solidFill>
                  <a:srgbClr val="003981"/>
                </a:solidFill>
              </a:rPr>
              <a:t> </a:t>
            </a:r>
            <a:r>
              <a:rPr lang="ru-UA" sz="3200" b="1" dirty="0" err="1">
                <a:solidFill>
                  <a:srgbClr val="003981"/>
                </a:solidFill>
              </a:rPr>
              <a:t>об’єкті</a:t>
            </a:r>
            <a:r>
              <a:rPr lang="ru-UA" sz="3200" b="1" dirty="0">
                <a:solidFill>
                  <a:srgbClr val="003981"/>
                </a:solidFill>
              </a:rPr>
              <a:t>.</a:t>
            </a:r>
            <a:endParaRPr lang="ru-UA" sz="3200" dirty="0">
              <a:solidFill>
                <a:srgbClr val="003981"/>
              </a:solidFill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95923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BC763-A328-BBDD-64F6-0E00B5F23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9930A-E527-22EC-533A-C5899AD6EF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/>
          <a:lstStyle/>
          <a:p>
            <a:r>
              <a:rPr lang="uk-UA" b="1" dirty="0">
                <a:solidFill>
                  <a:srgbClr val="002060"/>
                </a:solidFill>
                <a:latin typeface="+mn-lt"/>
              </a:rPr>
              <a:t>продовження</a:t>
            </a:r>
            <a:endParaRPr lang="ru-UA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3CCAB7-6C13-F056-2325-2974D0803E0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ru-UA" sz="3200" b="1" dirty="0">
                <a:solidFill>
                  <a:srgbClr val="003981"/>
                </a:solidFill>
              </a:rPr>
              <a:t>3.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Заклади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освіти</a:t>
            </a:r>
            <a:r>
              <a:rPr lang="ru-UA" sz="3200" dirty="0">
                <a:solidFill>
                  <a:srgbClr val="003981"/>
                </a:solidFill>
              </a:rPr>
              <a:t>, </a:t>
            </a:r>
            <a:r>
              <a:rPr lang="ru-UA" sz="3200" dirty="0" err="1">
                <a:solidFill>
                  <a:srgbClr val="003981"/>
                </a:solidFill>
              </a:rPr>
              <a:t>наукові</a:t>
            </a:r>
            <a:r>
              <a:rPr lang="ru-UA" sz="3200" dirty="0">
                <a:solidFill>
                  <a:srgbClr val="003981"/>
                </a:solidFill>
              </a:rPr>
              <a:t> установи </a:t>
            </a:r>
            <a:r>
              <a:rPr lang="ru-UA" sz="3200" b="1" dirty="0" err="1">
                <a:solidFill>
                  <a:srgbClr val="FF0000"/>
                </a:solidFill>
              </a:rPr>
              <a:t>мають</a:t>
            </a:r>
            <a:r>
              <a:rPr lang="ru-UA" sz="3200" b="1" dirty="0">
                <a:solidFill>
                  <a:srgbClr val="FF0000"/>
                </a:solidFill>
              </a:rPr>
              <a:t> право </a:t>
            </a:r>
            <a:r>
              <a:rPr lang="ru-UA" sz="3200" b="1" dirty="0" err="1">
                <a:solidFill>
                  <a:srgbClr val="FF0000"/>
                </a:solidFill>
              </a:rPr>
              <a:t>встановлювати</a:t>
            </a:r>
            <a:r>
              <a:rPr lang="ru-UA" sz="3200" b="1" dirty="0">
                <a:solidFill>
                  <a:srgbClr val="FF0000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внутрішні</a:t>
            </a:r>
            <a:r>
              <a:rPr lang="ru-UA" sz="3200" dirty="0">
                <a:solidFill>
                  <a:srgbClr val="003981"/>
                </a:solidFill>
              </a:rPr>
              <a:t> правила та </a:t>
            </a:r>
            <a:r>
              <a:rPr lang="ru-UA" sz="3200" dirty="0" err="1">
                <a:solidFill>
                  <a:srgbClr val="003981"/>
                </a:solidFill>
              </a:rPr>
              <a:t>вимоги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щодо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використання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технологій</a:t>
            </a:r>
            <a:r>
              <a:rPr lang="ru-UA" sz="3200" dirty="0">
                <a:solidFill>
                  <a:srgbClr val="003981"/>
                </a:solidFill>
              </a:rPr>
              <a:t> штучного </a:t>
            </a:r>
            <a:r>
              <a:rPr lang="ru-UA" sz="3200" dirty="0" err="1">
                <a:solidFill>
                  <a:srgbClr val="003981"/>
                </a:solidFill>
              </a:rPr>
              <a:t>інтелекту</a:t>
            </a:r>
            <a:r>
              <a:rPr lang="ru-UA" sz="3200" dirty="0">
                <a:solidFill>
                  <a:srgbClr val="003981"/>
                </a:solidFill>
              </a:rPr>
              <a:t> в </a:t>
            </a:r>
            <a:r>
              <a:rPr lang="ru-UA" sz="3200" dirty="0" err="1">
                <a:solidFill>
                  <a:srgbClr val="003981"/>
                </a:solidFill>
              </a:rPr>
              <a:t>освітньому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процесі</a:t>
            </a:r>
            <a:r>
              <a:rPr lang="ru-UA" sz="3200" dirty="0">
                <a:solidFill>
                  <a:srgbClr val="003981"/>
                </a:solidFill>
              </a:rPr>
              <a:t> та </a:t>
            </a:r>
            <a:r>
              <a:rPr lang="ru-UA" sz="3200" dirty="0" err="1">
                <a:solidFill>
                  <a:srgbClr val="003981"/>
                </a:solidFill>
              </a:rPr>
              <a:t>під</a:t>
            </a:r>
            <a:r>
              <a:rPr lang="ru-UA" sz="3200" dirty="0">
                <a:solidFill>
                  <a:srgbClr val="003981"/>
                </a:solidFill>
              </a:rPr>
              <a:t> час </a:t>
            </a:r>
            <a:r>
              <a:rPr lang="ru-UA" sz="3200" dirty="0" err="1">
                <a:solidFill>
                  <a:srgbClr val="003981"/>
                </a:solidFill>
              </a:rPr>
              <a:t>проведення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наукових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досліджень</a:t>
            </a:r>
            <a:r>
              <a:rPr lang="ru-UA" sz="3200" dirty="0">
                <a:solidFill>
                  <a:srgbClr val="003981"/>
                </a:solidFill>
              </a:rPr>
              <a:t>, </a:t>
            </a:r>
            <a:r>
              <a:rPr lang="ru-UA" sz="3200" dirty="0" err="1">
                <a:solidFill>
                  <a:srgbClr val="003981"/>
                </a:solidFill>
              </a:rPr>
              <a:t>зокрема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визначати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перелік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завдань</a:t>
            </a:r>
            <a:r>
              <a:rPr lang="ru-UA" sz="3200" dirty="0">
                <a:solidFill>
                  <a:srgbClr val="003981"/>
                </a:solidFill>
              </a:rPr>
              <a:t> та </a:t>
            </a:r>
            <a:r>
              <a:rPr lang="ru-UA" sz="3200" dirty="0" err="1">
                <a:solidFill>
                  <a:srgbClr val="003981"/>
                </a:solidFill>
              </a:rPr>
              <a:t>видів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робіт</a:t>
            </a:r>
            <a:r>
              <a:rPr lang="ru-UA" sz="3200" dirty="0">
                <a:solidFill>
                  <a:srgbClr val="003981"/>
                </a:solidFill>
              </a:rPr>
              <a:t>, </a:t>
            </a:r>
            <a:r>
              <a:rPr lang="ru-UA" sz="3200" dirty="0" err="1">
                <a:solidFill>
                  <a:srgbClr val="003981"/>
                </a:solidFill>
              </a:rPr>
              <a:t>виконання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яких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із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використанням</a:t>
            </a:r>
            <a:r>
              <a:rPr lang="ru-UA" sz="3200" dirty="0">
                <a:solidFill>
                  <a:srgbClr val="003981"/>
                </a:solidFill>
              </a:rPr>
              <a:t> штучного </a:t>
            </a:r>
            <a:r>
              <a:rPr lang="ru-UA" sz="3200" dirty="0" err="1">
                <a:solidFill>
                  <a:srgbClr val="003981"/>
                </a:solidFill>
              </a:rPr>
              <a:t>інтелекту</a:t>
            </a:r>
            <a:r>
              <a:rPr lang="ru-UA" sz="3200" dirty="0">
                <a:solidFill>
                  <a:srgbClr val="003981"/>
                </a:solidFill>
              </a:rPr>
              <a:t> заборонено </a:t>
            </a:r>
            <a:r>
              <a:rPr lang="ru-UA" sz="3200" dirty="0" err="1">
                <a:solidFill>
                  <a:srgbClr val="003981"/>
                </a:solidFill>
              </a:rPr>
              <a:t>або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обмежено</a:t>
            </a:r>
            <a:r>
              <a:rPr lang="ru-UA" sz="3200" dirty="0">
                <a:solidFill>
                  <a:srgbClr val="003981"/>
                </a:solidFill>
              </a:rPr>
              <a:t>.</a:t>
            </a:r>
          </a:p>
          <a:p>
            <a:pPr marL="0" indent="0">
              <a:buNone/>
            </a:pPr>
            <a:br>
              <a:rPr lang="ru-UA" dirty="0"/>
            </a:b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259138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127" name="Google Shape;127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209800"/>
            <a:ext cx="3492549" cy="3314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128" name="Google Shape;128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1341120"/>
            <a:ext cx="3492549" cy="418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209800"/>
            <a:ext cx="3492549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762000" y="571500"/>
            <a:ext cx="11401425" cy="495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СТАТТЯ 22. ПРАВИЛА ВИКОРИСТАННЯ ШІ</a:t>
            </a:r>
            <a:endParaRPr dirty="0"/>
          </a:p>
        </p:txBody>
      </p:sp>
      <p:sp>
        <p:nvSpPr>
          <p:cNvPr id="131" name="Google Shape;131;p16"/>
          <p:cNvSpPr/>
          <p:nvPr/>
        </p:nvSpPr>
        <p:spPr>
          <a:xfrm>
            <a:off x="571500" y="571500"/>
            <a:ext cx="57150" cy="495300"/>
          </a:xfrm>
          <a:prstGeom prst="rect">
            <a:avLst/>
          </a:prstGeom>
          <a:solidFill>
            <a:srgbClr val="C5A0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914400" y="3238500"/>
            <a:ext cx="2947087" cy="300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 dirty="0" err="1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Декларування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914400" y="3743325"/>
            <a:ext cx="2806749" cy="15388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Обов'язкове </a:t>
            </a:r>
            <a:r>
              <a:rPr lang="en-US" sz="200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зазначення</a:t>
            </a:r>
            <a:r>
              <a:rPr lang="en-US" sz="200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інструментів</a:t>
            </a:r>
            <a:r>
              <a:rPr lang="en-US" sz="200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та</a:t>
            </a:r>
            <a:r>
              <a:rPr lang="en-US" sz="200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методів</a:t>
            </a:r>
            <a:r>
              <a:rPr lang="en-US" sz="200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(</a:t>
            </a:r>
            <a:r>
              <a:rPr lang="en-US" sz="200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напр</a:t>
            </a:r>
            <a:r>
              <a:rPr lang="en-US" sz="200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. "</a:t>
            </a:r>
            <a:r>
              <a:rPr lang="en-US" sz="200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Текст</a:t>
            </a:r>
            <a:r>
              <a:rPr lang="en-US" sz="200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згенеровано</a:t>
            </a:r>
            <a:r>
              <a:rPr lang="en-US" sz="200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за</a:t>
            </a:r>
            <a:r>
              <a:rPr lang="en-US" sz="200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допомогою</a:t>
            </a:r>
            <a:r>
              <a:rPr lang="en-US" sz="200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GPT-4").</a:t>
            </a:r>
            <a:endParaRPr sz="2000" dirty="0">
              <a:solidFill>
                <a:srgbClr val="003981"/>
              </a:solidFill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4692699" y="3238500"/>
            <a:ext cx="2947087" cy="300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 dirty="0" err="1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Обсяг</a:t>
            </a:r>
            <a:r>
              <a:rPr lang="en-US" sz="1950" b="1" i="0" u="none" strike="noStrike" cap="none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1950" b="1" i="0" u="none" strike="noStrike" cap="none" dirty="0" err="1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використання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4692699" y="3743325"/>
            <a:ext cx="2806749" cy="1846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Вимога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вказувати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конкретні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розділи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дані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або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візуальні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матеріали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створені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алгоритмами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000" dirty="0">
              <a:solidFill>
                <a:srgbClr val="003981"/>
              </a:solidFill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8470999" y="3238500"/>
            <a:ext cx="2947087" cy="300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 dirty="0" err="1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Внутрішні</a:t>
            </a:r>
            <a:r>
              <a:rPr lang="en-US" sz="1950" b="1" i="0" u="none" strike="noStrike" cap="none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1950" b="1" i="0" u="none" strike="noStrike" cap="none" dirty="0" err="1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правила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8470999" y="3743325"/>
            <a:ext cx="2806749" cy="17727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Університети </a:t>
            </a:r>
            <a:r>
              <a:rPr lang="en-US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мають</a:t>
            </a:r>
            <a:r>
              <a:rPr lang="en-US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право</a:t>
            </a:r>
            <a:r>
              <a:rPr lang="en-US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встановлювати</a:t>
            </a:r>
            <a:r>
              <a:rPr lang="en-US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власні</a:t>
            </a:r>
            <a:r>
              <a:rPr lang="en-US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квоти</a:t>
            </a:r>
            <a:r>
              <a:rPr lang="en-US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(</a:t>
            </a:r>
            <a:r>
              <a:rPr lang="en-US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напр</a:t>
            </a:r>
            <a:r>
              <a:rPr lang="en-US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-US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не</a:t>
            </a:r>
            <a:r>
              <a:rPr lang="en-US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більше</a:t>
            </a:r>
            <a:r>
              <a:rPr lang="en-US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20% ШІ-</a:t>
            </a:r>
            <a:r>
              <a:rPr lang="en-US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тексту</a:t>
            </a:r>
            <a:r>
              <a:rPr lang="en-US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).</a:t>
            </a:r>
            <a:endParaRPr dirty="0">
              <a:solidFill>
                <a:srgbClr val="003981"/>
              </a:solidFill>
            </a:endParaRPr>
          </a:p>
        </p:txBody>
      </p:sp>
      <p:pic>
        <p:nvPicPr>
          <p:cNvPr id="138" name="Google Shape;138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60587" y="2257425"/>
            <a:ext cx="42862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51929" y="2099310"/>
            <a:ext cx="42862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63542" y="2152650"/>
            <a:ext cx="3810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AE579-A076-D6AC-1008-BAB4B7FC4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AC249-F0F6-778C-EE28-0BF6B239CA9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>
            <a:normAutofit fontScale="90000"/>
          </a:bodyPr>
          <a:lstStyle/>
          <a:p>
            <a:br>
              <a:rPr lang="uk-UA" b="1" dirty="0">
                <a:solidFill>
                  <a:srgbClr val="003981"/>
                </a:solidFill>
                <a:latin typeface="+mn-lt"/>
              </a:rPr>
            </a:br>
            <a:r>
              <a:rPr lang="ru-UA" b="1" dirty="0" err="1">
                <a:solidFill>
                  <a:srgbClr val="003981"/>
                </a:solidFill>
                <a:latin typeface="+mn-lt"/>
              </a:rPr>
              <a:t>Стаття</a:t>
            </a:r>
            <a:r>
              <a:rPr lang="ru-UA" b="1" dirty="0">
                <a:solidFill>
                  <a:srgbClr val="003981"/>
                </a:solidFill>
                <a:latin typeface="+mn-lt"/>
              </a:rPr>
              <a:t> 24. </a:t>
            </a:r>
            <a:r>
              <a:rPr lang="ru-UA" b="1" dirty="0" err="1">
                <a:solidFill>
                  <a:srgbClr val="003981"/>
                </a:solidFill>
                <a:latin typeface="+mn-lt"/>
              </a:rPr>
              <a:t>Види</a:t>
            </a:r>
            <a:r>
              <a:rPr lang="ru-UA" b="1" dirty="0">
                <a:solidFill>
                  <a:srgbClr val="003981"/>
                </a:solidFill>
                <a:latin typeface="+mn-lt"/>
              </a:rPr>
              <a:t> </a:t>
            </a:r>
            <a:r>
              <a:rPr lang="ru-UA" b="1" dirty="0" err="1">
                <a:solidFill>
                  <a:srgbClr val="003981"/>
                </a:solidFill>
                <a:latin typeface="+mn-lt"/>
              </a:rPr>
              <a:t>порушень</a:t>
            </a:r>
            <a:r>
              <a:rPr lang="ru-UA" b="1" dirty="0">
                <a:solidFill>
                  <a:srgbClr val="003981"/>
                </a:solidFill>
                <a:latin typeface="+mn-lt"/>
              </a:rPr>
              <a:t> </a:t>
            </a:r>
            <a:r>
              <a:rPr lang="ru-UA" b="1" dirty="0" err="1">
                <a:solidFill>
                  <a:srgbClr val="003981"/>
                </a:solidFill>
                <a:latin typeface="+mn-lt"/>
              </a:rPr>
              <a:t>академічної</a:t>
            </a:r>
            <a:r>
              <a:rPr lang="ru-UA" b="1" dirty="0">
                <a:solidFill>
                  <a:srgbClr val="003981"/>
                </a:solidFill>
                <a:latin typeface="+mn-lt"/>
              </a:rPr>
              <a:t> </a:t>
            </a:r>
            <a:r>
              <a:rPr lang="ru-UA" b="1" dirty="0" err="1">
                <a:solidFill>
                  <a:srgbClr val="003981"/>
                </a:solidFill>
                <a:latin typeface="+mn-lt"/>
              </a:rPr>
              <a:t>доброчесності</a:t>
            </a:r>
            <a:br>
              <a:rPr lang="ru-UA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EA74D0-94FC-7C9C-0314-F10B2DAA56B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uk-UA" b="1" dirty="0"/>
          </a:p>
          <a:p>
            <a:pPr marL="0" indent="0">
              <a:lnSpc>
                <a:spcPct val="110000"/>
              </a:lnSpc>
              <a:buNone/>
            </a:pPr>
            <a:r>
              <a:rPr lang="ru-UA" sz="3200" b="1" dirty="0">
                <a:solidFill>
                  <a:srgbClr val="003981"/>
                </a:solidFill>
              </a:rPr>
              <a:t>1.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Порушеннями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академічної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доброчесності</a:t>
            </a:r>
            <a:r>
              <a:rPr lang="ru-UA" sz="3200" dirty="0">
                <a:solidFill>
                  <a:srgbClr val="003981"/>
                </a:solidFill>
              </a:rPr>
              <a:t> є: [...] </a:t>
            </a:r>
            <a:r>
              <a:rPr lang="ru-UA" sz="3200" b="1" dirty="0" err="1">
                <a:solidFill>
                  <a:srgbClr val="003981"/>
                </a:solidFill>
              </a:rPr>
              <a:t>несанкціоноване</a:t>
            </a:r>
            <a:r>
              <a:rPr lang="ru-UA" sz="3200" b="1" dirty="0">
                <a:solidFill>
                  <a:srgbClr val="003981"/>
                </a:solidFill>
              </a:rPr>
              <a:t> </a:t>
            </a:r>
            <a:r>
              <a:rPr lang="ru-UA" sz="3200" b="1" dirty="0" err="1">
                <a:solidFill>
                  <a:srgbClr val="003981"/>
                </a:solidFill>
              </a:rPr>
              <a:t>використання</a:t>
            </a:r>
            <a:r>
              <a:rPr lang="ru-UA" sz="3200" b="1" dirty="0">
                <a:solidFill>
                  <a:srgbClr val="003981"/>
                </a:solidFill>
              </a:rPr>
              <a:t> штучного </a:t>
            </a:r>
            <a:r>
              <a:rPr lang="ru-UA" sz="3200" b="1" dirty="0" err="1">
                <a:solidFill>
                  <a:srgbClr val="003981"/>
                </a:solidFill>
              </a:rPr>
              <a:t>інтелекту</a:t>
            </a:r>
            <a:r>
              <a:rPr lang="ru-UA" sz="3200" dirty="0">
                <a:solidFill>
                  <a:srgbClr val="003981"/>
                </a:solidFill>
              </a:rPr>
              <a:t> — </a:t>
            </a:r>
            <a:r>
              <a:rPr lang="ru-UA" sz="3200" dirty="0" err="1">
                <a:solidFill>
                  <a:srgbClr val="003981"/>
                </a:solidFill>
              </a:rPr>
              <a:t>використання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технологій</a:t>
            </a:r>
            <a:r>
              <a:rPr lang="ru-UA" sz="3200" dirty="0">
                <a:solidFill>
                  <a:srgbClr val="003981"/>
                </a:solidFill>
              </a:rPr>
              <a:t> штучного </a:t>
            </a:r>
            <a:r>
              <a:rPr lang="ru-UA" sz="3200" dirty="0" err="1">
                <a:solidFill>
                  <a:srgbClr val="003981"/>
                </a:solidFill>
              </a:rPr>
              <a:t>інтелекту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під</a:t>
            </a:r>
            <a:r>
              <a:rPr lang="ru-UA" sz="3200" dirty="0">
                <a:solidFill>
                  <a:srgbClr val="003981"/>
                </a:solidFill>
              </a:rPr>
              <a:t> час </a:t>
            </a:r>
            <a:r>
              <a:rPr lang="ru-UA" sz="3200" dirty="0" err="1">
                <a:solidFill>
                  <a:srgbClr val="003981"/>
                </a:solidFill>
              </a:rPr>
              <a:t>виконання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навчальних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або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наукових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завдань</a:t>
            </a:r>
            <a:r>
              <a:rPr lang="ru-UA" sz="3200" dirty="0">
                <a:solidFill>
                  <a:srgbClr val="003981"/>
                </a:solidFill>
              </a:rPr>
              <a:t> у </a:t>
            </a:r>
            <a:r>
              <a:rPr lang="ru-UA" sz="3200" dirty="0" err="1">
                <a:solidFill>
                  <a:srgbClr val="003981"/>
                </a:solidFill>
              </a:rPr>
              <a:t>випадках</a:t>
            </a:r>
            <a:r>
              <a:rPr lang="ru-UA" sz="3200" dirty="0">
                <a:solidFill>
                  <a:srgbClr val="003981"/>
                </a:solidFill>
              </a:rPr>
              <a:t>, коли </a:t>
            </a:r>
            <a:r>
              <a:rPr lang="ru-UA" sz="3200" dirty="0" err="1">
                <a:solidFill>
                  <a:srgbClr val="003981"/>
                </a:solidFill>
              </a:rPr>
              <a:t>таке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використання</a:t>
            </a:r>
            <a:r>
              <a:rPr lang="ru-UA" sz="3200" dirty="0">
                <a:solidFill>
                  <a:srgbClr val="003981"/>
                </a:solidFill>
              </a:rPr>
              <a:t> заборонено </a:t>
            </a:r>
            <a:r>
              <a:rPr lang="ru-UA" sz="3200" dirty="0" err="1">
                <a:solidFill>
                  <a:srgbClr val="003981"/>
                </a:solidFill>
              </a:rPr>
              <a:t>внутрішніми</a:t>
            </a:r>
            <a:r>
              <a:rPr lang="ru-UA" sz="3200" dirty="0">
                <a:solidFill>
                  <a:srgbClr val="003981"/>
                </a:solidFill>
              </a:rPr>
              <a:t> правилами закладу </a:t>
            </a:r>
            <a:r>
              <a:rPr lang="ru-UA" sz="3200" dirty="0" err="1">
                <a:solidFill>
                  <a:srgbClr val="003981"/>
                </a:solidFill>
              </a:rPr>
              <a:t>освіти</a:t>
            </a:r>
            <a:r>
              <a:rPr lang="ru-UA" sz="3200" dirty="0">
                <a:solidFill>
                  <a:srgbClr val="003981"/>
                </a:solidFill>
              </a:rPr>
              <a:t> (</a:t>
            </a:r>
            <a:r>
              <a:rPr lang="ru-UA" sz="3200" dirty="0" err="1">
                <a:solidFill>
                  <a:srgbClr val="003981"/>
                </a:solidFill>
              </a:rPr>
              <a:t>наукової</a:t>
            </a:r>
            <a:r>
              <a:rPr lang="ru-UA" sz="3200" dirty="0">
                <a:solidFill>
                  <a:srgbClr val="003981"/>
                </a:solidFill>
              </a:rPr>
              <a:t> установи) </a:t>
            </a:r>
            <a:r>
              <a:rPr lang="ru-UA" sz="3200" dirty="0" err="1">
                <a:solidFill>
                  <a:srgbClr val="003981"/>
                </a:solidFill>
              </a:rPr>
              <a:t>або</a:t>
            </a:r>
            <a:r>
              <a:rPr lang="ru-UA" sz="3200" dirty="0">
                <a:solidFill>
                  <a:srgbClr val="003981"/>
                </a:solidFill>
              </a:rPr>
              <a:t> не </a:t>
            </a:r>
            <a:r>
              <a:rPr lang="ru-UA" sz="3200" dirty="0" err="1">
                <a:solidFill>
                  <a:srgbClr val="003981"/>
                </a:solidFill>
              </a:rPr>
              <a:t>зазначено</a:t>
            </a:r>
            <a:r>
              <a:rPr lang="ru-UA" sz="3200" dirty="0">
                <a:solidFill>
                  <a:srgbClr val="003981"/>
                </a:solidFill>
              </a:rPr>
              <a:t> автором у порядку, </a:t>
            </a:r>
            <a:r>
              <a:rPr lang="ru-UA" sz="3200" dirty="0" err="1">
                <a:solidFill>
                  <a:srgbClr val="003981"/>
                </a:solidFill>
              </a:rPr>
              <a:t>передбаченому</a:t>
            </a:r>
            <a:r>
              <a:rPr lang="ru-UA" sz="3200" dirty="0">
                <a:solidFill>
                  <a:srgbClr val="003981"/>
                </a:solidFill>
              </a:rPr>
              <a:t> </a:t>
            </a:r>
            <a:r>
              <a:rPr lang="ru-UA" sz="3200" dirty="0" err="1">
                <a:solidFill>
                  <a:srgbClr val="003981"/>
                </a:solidFill>
              </a:rPr>
              <a:t>цим</a:t>
            </a:r>
            <a:r>
              <a:rPr lang="ru-UA" sz="3200" dirty="0">
                <a:solidFill>
                  <a:srgbClr val="003981"/>
                </a:solidFill>
              </a:rPr>
              <a:t> Законом.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ru-UA" sz="3200" dirty="0">
                <a:solidFill>
                  <a:srgbClr val="003981"/>
                </a:solidFill>
              </a:rPr>
            </a:br>
            <a:endParaRPr lang="ru-UA" sz="3200" dirty="0">
              <a:solidFill>
                <a:srgbClr val="003981"/>
              </a:solidFill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966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E544F-2706-3A0F-3D34-D58A5D2F1D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rgbClr val="48599F"/>
            </a:solidFill>
          </a:ln>
        </p:spPr>
        <p:txBody>
          <a:bodyPr/>
          <a:lstStyle/>
          <a:p>
            <a:r>
              <a:rPr lang="uk-UA" b="1" dirty="0">
                <a:solidFill>
                  <a:srgbClr val="003981"/>
                </a:solidFill>
                <a:latin typeface="+mn-lt"/>
              </a:rPr>
              <a:t>Автор презентації </a:t>
            </a:r>
            <a:endParaRPr lang="ru-UA" b="1" dirty="0">
              <a:solidFill>
                <a:srgbClr val="003981"/>
              </a:solidFill>
              <a:latin typeface="+mn-lt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A477C96-5706-28D7-894E-CED771E621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0239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5521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316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 txBox="1"/>
          <p:nvPr/>
        </p:nvSpPr>
        <p:spPr>
          <a:xfrm>
            <a:off x="952500" y="762000"/>
            <a:ext cx="11127740" cy="4847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СТАТТЯ 24. </a:t>
            </a:r>
            <a:r>
              <a:rPr lang="uk-UA" sz="3150" b="1" i="0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ВИДИ ПОРУШЕНЬ АД  </a:t>
            </a:r>
            <a:endParaRPr dirty="0"/>
          </a:p>
        </p:txBody>
      </p:sp>
      <p:sp>
        <p:nvSpPr>
          <p:cNvPr id="148" name="Google Shape;148;p17"/>
          <p:cNvSpPr txBox="1"/>
          <p:nvPr/>
        </p:nvSpPr>
        <p:spPr>
          <a:xfrm>
            <a:off x="571500" y="1638300"/>
            <a:ext cx="520065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003981"/>
                </a:solidFill>
                <a:latin typeface="Merriweather"/>
                <a:ea typeface="Merriweather"/>
                <a:cs typeface="Merriweather"/>
                <a:sym typeface="Merriweather"/>
              </a:rPr>
              <a:t>Несанкціоноване</a:t>
            </a:r>
            <a:r>
              <a:rPr lang="en-US" sz="2000" b="1" i="0" u="none" strike="noStrike" cap="none" dirty="0">
                <a:solidFill>
                  <a:srgbClr val="00398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000" b="1" i="0" u="none" strike="noStrike" cap="none" dirty="0" err="1">
                <a:solidFill>
                  <a:srgbClr val="003981"/>
                </a:solidFill>
                <a:latin typeface="Merriweather"/>
                <a:ea typeface="Merriweather"/>
                <a:cs typeface="Merriweather"/>
                <a:sym typeface="Merriweather"/>
              </a:rPr>
              <a:t>використання</a:t>
            </a:r>
            <a:r>
              <a:rPr lang="en-US" sz="2000" b="1" i="0" u="none" strike="noStrike" cap="none" dirty="0">
                <a:solidFill>
                  <a:srgbClr val="003981"/>
                </a:solidFill>
                <a:latin typeface="Merriweather"/>
                <a:ea typeface="Merriweather"/>
                <a:cs typeface="Merriweather"/>
                <a:sym typeface="Merriweather"/>
              </a:rPr>
              <a:t> ШІ</a:t>
            </a:r>
            <a:endParaRPr sz="2000" dirty="0">
              <a:solidFill>
                <a:srgbClr val="003981"/>
              </a:solidFill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571500" y="2047875"/>
            <a:ext cx="4953000" cy="4431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Використання </a:t>
            </a:r>
            <a:r>
              <a:rPr lang="en-US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вважається</a:t>
            </a:r>
            <a:r>
              <a:rPr lang="en-US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порушенням</a:t>
            </a:r>
            <a:r>
              <a:rPr lang="en-US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якщо</a:t>
            </a:r>
            <a:r>
              <a:rPr lang="en-US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:</a:t>
            </a:r>
            <a:endParaRPr dirty="0">
              <a:solidFill>
                <a:srgbClr val="003981"/>
              </a:solidFill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571500" y="5295900"/>
            <a:ext cx="49530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Наслідок</a:t>
            </a:r>
            <a:r>
              <a:rPr lang="en-US" sz="2000" b="1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: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Анулювання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результатів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та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позбавлення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наукового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ступеня</a:t>
            </a:r>
            <a:r>
              <a:rPr lang="uk-UA" sz="1500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uk-UA" sz="2000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недопуск</a:t>
            </a:r>
            <a:r>
              <a:rPr lang="uk-UA" sz="2000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до захисту.</a:t>
            </a:r>
            <a:endParaRPr sz="2000" dirty="0">
              <a:solidFill>
                <a:srgbClr val="003981"/>
              </a:solidFill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952500" y="2695575"/>
            <a:ext cx="4572000" cy="6155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Воно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прямо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заборонене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внутрішніми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правилами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ЗВО.</a:t>
            </a:r>
            <a:endParaRPr sz="2000" dirty="0">
              <a:solidFill>
                <a:srgbClr val="003981"/>
              </a:solidFill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952500" y="3448050"/>
            <a:ext cx="4572000" cy="6155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Автор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свідомо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приховав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факт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використання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алгоритмів</a:t>
            </a:r>
            <a:r>
              <a:rPr lang="en-US" sz="200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000" dirty="0"/>
          </a:p>
        </p:txBody>
      </p:sp>
      <p:sp>
        <p:nvSpPr>
          <p:cNvPr id="153" name="Google Shape;153;p17"/>
          <p:cNvSpPr txBox="1"/>
          <p:nvPr/>
        </p:nvSpPr>
        <p:spPr>
          <a:xfrm>
            <a:off x="952500" y="4200525"/>
            <a:ext cx="45720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Генерація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повністю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замінює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собою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очікуваний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освітній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результат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(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відсутність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творчого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внеску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).</a:t>
            </a:r>
            <a:endParaRPr sz="2000" dirty="0">
              <a:solidFill>
                <a:srgbClr val="003981"/>
              </a:solidFill>
            </a:endParaRPr>
          </a:p>
        </p:txBody>
      </p:sp>
      <p:pic>
        <p:nvPicPr>
          <p:cNvPr id="154" name="Google Shape;154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695575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448050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4200525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992AB6-3EB5-94E0-F81D-8EAEBFBBD4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9466" y="1638300"/>
            <a:ext cx="5491034" cy="3009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4B37AE-CFEE-E075-9971-DF0C09D2F04D}"/>
              </a:ext>
            </a:extLst>
          </p:cNvPr>
          <p:cNvSpPr txBox="1"/>
          <p:nvPr/>
        </p:nvSpPr>
        <p:spPr>
          <a:xfrm>
            <a:off x="6408866" y="48965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https://nim.media/articles/naukova-robota-bez-plagiatu-shcho-rekomenduye-mon</a:t>
            </a:r>
            <a:endParaRPr lang="ru-U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4E1B9-5F8F-F73C-FCFB-E8E7E51BB7E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/>
          <a:lstStyle/>
          <a:p>
            <a:r>
              <a:rPr lang="uk-UA" b="1" dirty="0">
                <a:solidFill>
                  <a:srgbClr val="003981"/>
                </a:solidFill>
                <a:latin typeface="+mn-lt"/>
              </a:rPr>
              <a:t>ВИСНОВКИ</a:t>
            </a:r>
            <a:endParaRPr lang="ru-UA" b="1" dirty="0">
              <a:solidFill>
                <a:srgbClr val="003981"/>
              </a:solidFill>
              <a:latin typeface="+mn-lt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66C5362-9A5B-26D4-FF73-C7100DA6B5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527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4043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" y="-1097280"/>
            <a:ext cx="12192000" cy="7142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sp>
        <p:nvSpPr>
          <p:cNvPr id="162" name="Google Shape;162;p18"/>
          <p:cNvSpPr txBox="1"/>
          <p:nvPr/>
        </p:nvSpPr>
        <p:spPr>
          <a:xfrm>
            <a:off x="762000" y="571500"/>
            <a:ext cx="11401425" cy="495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ЕТАПИ ВПРОВАДЖЕННЯ НОРМ</a:t>
            </a:r>
            <a:r>
              <a:rPr lang="uk-UA" sz="3150" b="1" i="0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 ВИКОРИСТАННЯ ШІ</a:t>
            </a:r>
            <a:endParaRPr dirty="0"/>
          </a:p>
        </p:txBody>
      </p:sp>
      <p:sp>
        <p:nvSpPr>
          <p:cNvPr id="163" name="Google Shape;163;p18"/>
          <p:cNvSpPr/>
          <p:nvPr/>
        </p:nvSpPr>
        <p:spPr>
          <a:xfrm>
            <a:off x="571500" y="571500"/>
            <a:ext cx="57150" cy="495300"/>
          </a:xfrm>
          <a:prstGeom prst="rect">
            <a:avLst/>
          </a:prstGeom>
          <a:solidFill>
            <a:srgbClr val="C5A0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571500" y="3290887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602456" y="2909887"/>
            <a:ext cx="2700337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Етап</a:t>
            </a:r>
            <a:r>
              <a:rPr lang="en-US" sz="3200" b="1" i="0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 I</a:t>
            </a:r>
            <a:endParaRPr sz="3200" dirty="0"/>
          </a:p>
        </p:txBody>
      </p:sp>
      <p:sp>
        <p:nvSpPr>
          <p:cNvPr id="166" name="Google Shape;166;p18"/>
          <p:cNvSpPr/>
          <p:nvPr/>
        </p:nvSpPr>
        <p:spPr>
          <a:xfrm>
            <a:off x="1857375" y="3414712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002D62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666750" y="3890962"/>
            <a:ext cx="2571750" cy="16373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Розроб</a:t>
            </a:r>
            <a:r>
              <a:rPr lang="uk-UA" sz="2000" b="1" i="0" u="none" strike="noStrike" cap="none" dirty="0" err="1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лення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положень</a:t>
            </a:r>
            <a:br>
              <a:rPr lang="en-US" sz="2000" b="0" i="0" u="none" strike="noStrike" cap="none" dirty="0">
                <a:solidFill>
                  <a:srgbClr val="00398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Адаптація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статутів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ЗВО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до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липня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2026.</a:t>
            </a:r>
            <a:endParaRPr sz="2000" dirty="0">
              <a:solidFill>
                <a:srgbClr val="003981"/>
              </a:solidFill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3364706" y="2909887"/>
            <a:ext cx="2700337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Етап</a:t>
            </a:r>
            <a:r>
              <a:rPr lang="en-US" sz="2800" b="1" i="0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 II</a:t>
            </a:r>
            <a:endParaRPr sz="2800" dirty="0"/>
          </a:p>
        </p:txBody>
      </p:sp>
      <p:sp>
        <p:nvSpPr>
          <p:cNvPr id="169" name="Google Shape;169;p18"/>
          <p:cNvSpPr/>
          <p:nvPr/>
        </p:nvSpPr>
        <p:spPr>
          <a:xfrm>
            <a:off x="4619625" y="3414712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002D62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3429000" y="3890962"/>
            <a:ext cx="2571750" cy="16373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Навчання</a:t>
            </a:r>
            <a:br>
              <a:rPr lang="en-US" sz="2000" b="0" i="0" u="none" strike="noStrike" cap="none" dirty="0">
                <a:solidFill>
                  <a:srgbClr val="00398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Впровадження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курсів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з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цифрової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етики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для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вчених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000" dirty="0">
              <a:solidFill>
                <a:srgbClr val="003981"/>
              </a:solidFill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6126956" y="2909887"/>
            <a:ext cx="2700337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Етап</a:t>
            </a:r>
            <a:r>
              <a:rPr lang="en-US" sz="2800" b="1" i="0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 III</a:t>
            </a:r>
            <a:endParaRPr sz="2800" dirty="0"/>
          </a:p>
        </p:txBody>
      </p:sp>
      <p:sp>
        <p:nvSpPr>
          <p:cNvPr id="172" name="Google Shape;172;p18"/>
          <p:cNvSpPr/>
          <p:nvPr/>
        </p:nvSpPr>
        <p:spPr>
          <a:xfrm>
            <a:off x="7381875" y="3414712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002D62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6191250" y="3890962"/>
            <a:ext cx="2571750" cy="15388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DM Sans"/>
              </a:rPr>
              <a:t>Виявлення</a:t>
            </a:r>
            <a:br>
              <a:rPr lang="en-US" sz="2000" b="0" i="0" u="none" strike="noStrike" cap="none" dirty="0">
                <a:solidFill>
                  <a:srgbClr val="00398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Закупівля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систем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маркування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та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виявлення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ШІ-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текстів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000" dirty="0">
              <a:solidFill>
                <a:srgbClr val="003981"/>
              </a:solidFill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8889206" y="2909887"/>
            <a:ext cx="2700337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Етап</a:t>
            </a:r>
            <a:r>
              <a:rPr lang="en-US" sz="2800" b="1" i="0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 IV</a:t>
            </a:r>
            <a:endParaRPr sz="2800" dirty="0"/>
          </a:p>
        </p:txBody>
      </p:sp>
      <p:sp>
        <p:nvSpPr>
          <p:cNvPr id="175" name="Google Shape;175;p18"/>
          <p:cNvSpPr/>
          <p:nvPr/>
        </p:nvSpPr>
        <p:spPr>
          <a:xfrm>
            <a:off x="10144125" y="3414712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002D62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8"/>
          <p:cNvSpPr txBox="1"/>
          <p:nvPr/>
        </p:nvSpPr>
        <p:spPr>
          <a:xfrm>
            <a:off x="8953500" y="3890962"/>
            <a:ext cx="2571750" cy="16373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Моніторинг</a:t>
            </a:r>
            <a:br>
              <a:rPr lang="en-US" sz="2000" b="0" i="0" u="none" strike="noStrike" cap="none" dirty="0">
                <a:solidFill>
                  <a:srgbClr val="00398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Створення Реєстру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осіб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з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порушеннями</a:t>
            </a:r>
            <a:r>
              <a:rPr lang="en-US" sz="2000" b="0" i="0" u="none" strike="noStrike" cap="none" dirty="0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003981"/>
                </a:solidFill>
                <a:latin typeface="DM Sans"/>
                <a:ea typeface="DM Sans"/>
                <a:cs typeface="DM Sans"/>
                <a:sym typeface="DM Sans"/>
              </a:rPr>
              <a:t>доброчесності</a:t>
            </a:r>
            <a:r>
              <a:rPr lang="en-US" sz="150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A7D109-3AD4-8414-F659-83849E5B9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728" y="1447800"/>
            <a:ext cx="1754293" cy="10339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BADEC3-50DF-370E-CF6B-8AD1B38C3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524" y="1494948"/>
            <a:ext cx="1790700" cy="9867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2C8DEB-498E-2F77-FC43-541F18DF7E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4726" y="1575896"/>
            <a:ext cx="1883075" cy="9358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69512F-3A4C-6475-4F05-996CB9CF33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4497" y="1575897"/>
            <a:ext cx="1702687" cy="93583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0"/>
          <p:cNvSpPr txBox="1"/>
          <p:nvPr/>
        </p:nvSpPr>
        <p:spPr>
          <a:xfrm>
            <a:off x="762000" y="571500"/>
            <a:ext cx="11401425" cy="495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150" b="1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РЕКОМЕНДАЦІЇ З ВИКОРИСТАННЯ</a:t>
            </a:r>
            <a:r>
              <a:rPr lang="en-US" sz="3150" b="1" i="0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 ШІ</a:t>
            </a:r>
            <a:endParaRPr dirty="0"/>
          </a:p>
        </p:txBody>
      </p:sp>
      <p:sp>
        <p:nvSpPr>
          <p:cNvPr id="190" name="Google Shape;190;p20"/>
          <p:cNvSpPr/>
          <p:nvPr/>
        </p:nvSpPr>
        <p:spPr>
          <a:xfrm>
            <a:off x="571500" y="571500"/>
            <a:ext cx="57150" cy="495300"/>
          </a:xfrm>
          <a:prstGeom prst="rect">
            <a:avLst/>
          </a:prstGeom>
          <a:solidFill>
            <a:srgbClr val="C5A0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1" name="Google Shape;191;p20"/>
          <p:cNvGraphicFramePr/>
          <p:nvPr>
            <p:extLst>
              <p:ext uri="{D42A27DB-BD31-4B8C-83A1-F6EECF244321}">
                <p14:modId xmlns:p14="http://schemas.microsoft.com/office/powerpoint/2010/main" val="3146459733"/>
              </p:ext>
            </p:extLst>
          </p:nvPr>
        </p:nvGraphicFramePr>
        <p:xfrm>
          <a:off x="571500" y="1538739"/>
          <a:ext cx="11077600" cy="424370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707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8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86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 err="1">
                          <a:solidFill>
                            <a:srgbClr val="FF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Тип</a:t>
                      </a:r>
                      <a:r>
                        <a:rPr lang="en-US" sz="2400" b="1" i="0" u="none" strike="noStrike" cap="none" dirty="0">
                          <a:solidFill>
                            <a:srgbClr val="FF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FF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використання</a:t>
                      </a:r>
                      <a:endParaRPr sz="2400" dirty="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 err="1">
                          <a:solidFill>
                            <a:srgbClr val="FF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Статус</a:t>
                      </a:r>
                      <a:endParaRPr sz="2400" dirty="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 err="1">
                          <a:solidFill>
                            <a:srgbClr val="FF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Вимога</a:t>
                      </a:r>
                      <a:r>
                        <a:rPr lang="en-US" sz="2400" b="1" i="0" u="none" strike="noStrike" cap="none" dirty="0">
                          <a:solidFill>
                            <a:srgbClr val="FF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FF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Закону</a:t>
                      </a:r>
                      <a:endParaRPr sz="2400" dirty="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6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Коректура</a:t>
                      </a:r>
                      <a:r>
                        <a:rPr lang="en-US" sz="24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та</a:t>
                      </a:r>
                      <a:r>
                        <a:rPr lang="en-US" sz="24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переклад</a:t>
                      </a:r>
                      <a:endParaRPr sz="2400" b="1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✔ </a:t>
                      </a:r>
                      <a:r>
                        <a:rPr lang="en-US" sz="2400" b="1" i="0" u="none" strike="noStrike" cap="none" dirty="0" err="1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Дозволено</a:t>
                      </a:r>
                      <a:endParaRPr sz="2400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Загальна</a:t>
                      </a:r>
                      <a:r>
                        <a:rPr lang="en-US" sz="24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згадка</a:t>
                      </a:r>
                      <a:r>
                        <a:rPr lang="en-US" sz="24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у </a:t>
                      </a:r>
                      <a:r>
                        <a:rPr lang="en-US" sz="2400" b="1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вступі</a:t>
                      </a:r>
                      <a:endParaRPr sz="2400" b="1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6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Пошук </a:t>
                      </a:r>
                      <a:r>
                        <a:rPr lang="en-US" sz="2400" b="1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джерел</a:t>
                      </a:r>
                      <a:r>
                        <a:rPr lang="en-US" sz="24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та</a:t>
                      </a:r>
                      <a:r>
                        <a:rPr lang="en-US" sz="24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uk-UA" sz="24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їх </a:t>
                      </a:r>
                      <a:r>
                        <a:rPr lang="en-US" sz="2400" b="1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аналіз</a:t>
                      </a:r>
                      <a:endParaRPr sz="2400" b="1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⚠ </a:t>
                      </a:r>
                      <a:r>
                        <a:rPr lang="en-US" sz="2400" b="1" i="0" u="none" strike="noStrike" cap="none" dirty="0" err="1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Обмежено</a:t>
                      </a:r>
                      <a:endParaRPr sz="2400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Посилання</a:t>
                      </a:r>
                      <a:r>
                        <a:rPr lang="en-US" sz="24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на</a:t>
                      </a:r>
                      <a:r>
                        <a:rPr lang="en-US" sz="24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методологію</a:t>
                      </a:r>
                      <a:r>
                        <a:rPr lang="en-US" sz="24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аналізу</a:t>
                      </a:r>
                      <a:endParaRPr sz="2400" b="1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6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Генерація</a:t>
                      </a:r>
                      <a:r>
                        <a:rPr lang="en-US" sz="24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те</a:t>
                      </a:r>
                      <a:r>
                        <a:rPr lang="uk-UA" sz="2400" b="1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кстів</a:t>
                      </a:r>
                      <a:r>
                        <a:rPr lang="uk-UA" sz="24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та</a:t>
                      </a:r>
                      <a:r>
                        <a:rPr lang="en-US" sz="24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висновків</a:t>
                      </a:r>
                      <a:r>
                        <a:rPr lang="en-US" sz="24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endParaRPr sz="2400" b="1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✖ </a:t>
                      </a:r>
                      <a:r>
                        <a:rPr lang="en-US" sz="2400" b="1" i="0" u="none" strike="noStrike" cap="none" dirty="0" err="1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Заборонено</a:t>
                      </a:r>
                      <a:r>
                        <a:rPr lang="en-US" sz="2400" b="1" i="0" u="none" strike="noStrike" cap="none" dirty="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*</a:t>
                      </a:r>
                      <a:endParaRPr sz="2400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Тільки</a:t>
                      </a:r>
                      <a:r>
                        <a:rPr lang="en-US" sz="24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як</a:t>
                      </a:r>
                      <a:r>
                        <a:rPr lang="en-US" sz="24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чернетка</a:t>
                      </a:r>
                      <a:r>
                        <a:rPr lang="en-US" sz="24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з </a:t>
                      </a:r>
                      <a:r>
                        <a:rPr lang="en-US" sz="2400" b="1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маркуванням</a:t>
                      </a:r>
                      <a:endParaRPr sz="2400" b="1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6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Створення </a:t>
                      </a:r>
                      <a:r>
                        <a:rPr lang="en-US" sz="2400" b="1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ілюстрацій</a:t>
                      </a:r>
                      <a:r>
                        <a:rPr lang="en-US" sz="24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та</a:t>
                      </a:r>
                      <a:r>
                        <a:rPr lang="en-US" sz="24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діаграм</a:t>
                      </a:r>
                      <a:endParaRPr sz="2400" b="1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✔ </a:t>
                      </a:r>
                      <a:r>
                        <a:rPr lang="en-US" sz="2400" b="1" i="0" u="none" strike="noStrike" cap="none" dirty="0" err="1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Дозволено</a:t>
                      </a:r>
                      <a:endParaRPr sz="2400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Обов'язков</a:t>
                      </a:r>
                      <a:r>
                        <a:rPr lang="uk-UA" sz="24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е</a:t>
                      </a:r>
                      <a:r>
                        <a:rPr lang="en-US" sz="24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п</a:t>
                      </a:r>
                      <a:r>
                        <a:rPr lang="uk-UA" sz="24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окликання на</a:t>
                      </a:r>
                      <a:r>
                        <a:rPr lang="en-US" sz="24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джерела</a:t>
                      </a:r>
                      <a:r>
                        <a:rPr lang="en-US" sz="24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endParaRPr sz="2400" b="1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3" name="Google Shape;193;p20"/>
          <p:cNvSpPr/>
          <p:nvPr/>
        </p:nvSpPr>
        <p:spPr>
          <a:xfrm>
            <a:off x="571500" y="3422302"/>
            <a:ext cx="474776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0"/>
          <p:cNvSpPr/>
          <p:nvPr/>
        </p:nvSpPr>
        <p:spPr>
          <a:xfrm>
            <a:off x="5319266" y="3422302"/>
            <a:ext cx="197941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/>
          <p:nvPr/>
        </p:nvSpPr>
        <p:spPr>
          <a:xfrm>
            <a:off x="7298680" y="3422302"/>
            <a:ext cx="432181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571500" y="4022377"/>
            <a:ext cx="474776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5319266" y="4022377"/>
            <a:ext cx="197941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7298680" y="4022377"/>
            <a:ext cx="432181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571500" y="4622452"/>
            <a:ext cx="474776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5319266" y="4622452"/>
            <a:ext cx="197941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7298680" y="4622452"/>
            <a:ext cx="432181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0"/>
          <p:cNvSpPr/>
          <p:nvPr/>
        </p:nvSpPr>
        <p:spPr>
          <a:xfrm>
            <a:off x="571500" y="5222527"/>
            <a:ext cx="474776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0"/>
          <p:cNvSpPr/>
          <p:nvPr/>
        </p:nvSpPr>
        <p:spPr>
          <a:xfrm>
            <a:off x="5319266" y="5222527"/>
            <a:ext cx="197941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0"/>
          <p:cNvSpPr/>
          <p:nvPr/>
        </p:nvSpPr>
        <p:spPr>
          <a:xfrm>
            <a:off x="7298680" y="5222527"/>
            <a:ext cx="432181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A2C31-439A-8477-EE9F-C06CF19A61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/>
          <a:lstStyle/>
          <a:p>
            <a:r>
              <a:rPr lang="uk-UA" b="1" dirty="0">
                <a:solidFill>
                  <a:srgbClr val="003981"/>
                </a:solidFill>
                <a:latin typeface="+mn-lt"/>
              </a:rPr>
              <a:t>ДОСТОВІНІСТЬ ЗГЕНЕРОВАНИХ ШІ ВІДПОВІДЕЙ</a:t>
            </a:r>
            <a:endParaRPr lang="ru-UA" b="1" dirty="0">
              <a:solidFill>
                <a:srgbClr val="003981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DA22A5-77AF-73FA-A300-FD063FAC8E9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>
            <a:normAutofit lnSpcReduction="10000"/>
          </a:bodyPr>
          <a:lstStyle/>
          <a:p>
            <a:r>
              <a:rPr lang="uk-UA" dirty="0">
                <a:solidFill>
                  <a:srgbClr val="003981"/>
                </a:solidFill>
              </a:rPr>
              <a:t>С. Ю. Ніколаєва</a:t>
            </a:r>
            <a:r>
              <a:rPr lang="en-US" dirty="0">
                <a:solidFill>
                  <a:srgbClr val="003981"/>
                </a:solidFill>
              </a:rPr>
              <a:t>,</a:t>
            </a:r>
            <a:r>
              <a:rPr lang="uk-UA" dirty="0">
                <a:solidFill>
                  <a:srgbClr val="003981"/>
                </a:solidFill>
              </a:rPr>
              <a:t> В. В. Черниш</a:t>
            </a:r>
            <a:r>
              <a:rPr lang="en-US" dirty="0">
                <a:solidFill>
                  <a:srgbClr val="003981"/>
                </a:solidFill>
              </a:rPr>
              <a:t> </a:t>
            </a:r>
            <a:r>
              <a:rPr lang="uk-UA" dirty="0">
                <a:solidFill>
                  <a:srgbClr val="003981"/>
                </a:solidFill>
              </a:rPr>
              <a:t> та Я. О. </a:t>
            </a:r>
            <a:r>
              <a:rPr lang="uk-UA" dirty="0" err="1">
                <a:solidFill>
                  <a:srgbClr val="003981"/>
                </a:solidFill>
              </a:rPr>
              <a:t>Дьячкова</a:t>
            </a:r>
            <a:r>
              <a:rPr lang="uk-UA" dirty="0">
                <a:solidFill>
                  <a:srgbClr val="003981"/>
                </a:solidFill>
              </a:rPr>
              <a:t>  дослідили достовірність згенерованих </a:t>
            </a:r>
            <a:r>
              <a:rPr lang="en-US" dirty="0">
                <a:solidFill>
                  <a:srgbClr val="003981"/>
                </a:solidFill>
              </a:rPr>
              <a:t>ChatGPT</a:t>
            </a:r>
            <a:r>
              <a:rPr lang="uk-UA" dirty="0">
                <a:solidFill>
                  <a:srgbClr val="003981"/>
                </a:solidFill>
              </a:rPr>
              <a:t> відповідей на </a:t>
            </a:r>
            <a:r>
              <a:rPr lang="uk-UA" dirty="0" err="1">
                <a:solidFill>
                  <a:srgbClr val="003981"/>
                </a:solidFill>
              </a:rPr>
              <a:t>промпти</a:t>
            </a:r>
            <a:r>
              <a:rPr lang="uk-UA" dirty="0">
                <a:solidFill>
                  <a:srgbClr val="003981"/>
                </a:solidFill>
              </a:rPr>
              <a:t> з проблем формування  міжкультурної іншомовної компетентності</a:t>
            </a:r>
            <a:r>
              <a:rPr lang="en-US" dirty="0">
                <a:solidFill>
                  <a:srgbClr val="003981"/>
                </a:solidFill>
              </a:rPr>
              <a:t> (</a:t>
            </a:r>
            <a:r>
              <a:rPr lang="uk-UA" dirty="0">
                <a:solidFill>
                  <a:srgbClr val="003981"/>
                </a:solidFill>
              </a:rPr>
              <a:t>див. наступний слайд).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Результати:</a:t>
            </a:r>
          </a:p>
          <a:p>
            <a:r>
              <a:rPr lang="uk-UA" dirty="0" err="1">
                <a:solidFill>
                  <a:srgbClr val="003981"/>
                </a:solidFill>
              </a:rPr>
              <a:t>ChatGPT</a:t>
            </a:r>
            <a:r>
              <a:rPr lang="en-US" dirty="0">
                <a:solidFill>
                  <a:srgbClr val="003981"/>
                </a:solidFill>
              </a:rPr>
              <a:t> </a:t>
            </a:r>
            <a:r>
              <a:rPr lang="uk-UA" dirty="0">
                <a:solidFill>
                  <a:srgbClr val="003981"/>
                </a:solidFill>
              </a:rPr>
              <a:t>оцінює достовірність своїх відповідей близько  85 %.</a:t>
            </a:r>
          </a:p>
          <a:p>
            <a:r>
              <a:rPr lang="uk-UA" dirty="0">
                <a:solidFill>
                  <a:srgbClr val="003981"/>
                </a:solidFill>
              </a:rPr>
              <a:t>Наше дослідження для </a:t>
            </a:r>
            <a:r>
              <a:rPr lang="uk-UA" dirty="0" err="1">
                <a:solidFill>
                  <a:srgbClr val="003981"/>
                </a:solidFill>
              </a:rPr>
              <a:t>мовних</a:t>
            </a:r>
            <a:r>
              <a:rPr lang="uk-UA" dirty="0">
                <a:solidFill>
                  <a:srgbClr val="003981"/>
                </a:solidFill>
              </a:rPr>
              <a:t> </a:t>
            </a:r>
            <a:r>
              <a:rPr lang="uk-UA" dirty="0" err="1">
                <a:solidFill>
                  <a:srgbClr val="003981"/>
                </a:solidFill>
              </a:rPr>
              <a:t>компетентностей</a:t>
            </a:r>
            <a:r>
              <a:rPr lang="uk-UA" dirty="0">
                <a:solidFill>
                  <a:srgbClr val="003981"/>
                </a:solidFill>
              </a:rPr>
              <a:t> – 60.78 %.</a:t>
            </a:r>
          </a:p>
          <a:p>
            <a:r>
              <a:rPr lang="uk-UA" dirty="0">
                <a:solidFill>
                  <a:srgbClr val="003981"/>
                </a:solidFill>
              </a:rPr>
              <a:t>Наше дослідження для мовленнєвих </a:t>
            </a:r>
            <a:r>
              <a:rPr lang="uk-UA" dirty="0" err="1">
                <a:solidFill>
                  <a:srgbClr val="003981"/>
                </a:solidFill>
              </a:rPr>
              <a:t>компетентностей</a:t>
            </a:r>
            <a:r>
              <a:rPr lang="uk-UA" dirty="0">
                <a:solidFill>
                  <a:srgbClr val="003981"/>
                </a:solidFill>
              </a:rPr>
              <a:t> – 52 %.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Висновок: </a:t>
            </a:r>
            <a:r>
              <a:rPr lang="uk-UA" dirty="0">
                <a:solidFill>
                  <a:srgbClr val="003981"/>
                </a:solidFill>
              </a:rPr>
              <a:t>Згенеровані </a:t>
            </a:r>
            <a:r>
              <a:rPr lang="en-US" dirty="0">
                <a:solidFill>
                  <a:srgbClr val="003981"/>
                </a:solidFill>
              </a:rPr>
              <a:t>ChatGPT</a:t>
            </a:r>
            <a:r>
              <a:rPr lang="uk-UA" dirty="0">
                <a:solidFill>
                  <a:srgbClr val="003981"/>
                </a:solidFill>
              </a:rPr>
              <a:t> відповіді слід </a:t>
            </a:r>
            <a:r>
              <a:rPr lang="uk-UA" dirty="0" err="1">
                <a:solidFill>
                  <a:srgbClr val="003981"/>
                </a:solidFill>
              </a:rPr>
              <a:t>обов</a:t>
            </a:r>
            <a:r>
              <a:rPr lang="en-US" dirty="0">
                <a:solidFill>
                  <a:srgbClr val="003981"/>
                </a:solidFill>
              </a:rPr>
              <a:t>’</a:t>
            </a:r>
            <a:r>
              <a:rPr lang="uk-UA" dirty="0" err="1">
                <a:solidFill>
                  <a:srgbClr val="003981"/>
                </a:solidFill>
              </a:rPr>
              <a:t>язково</a:t>
            </a:r>
            <a:r>
              <a:rPr lang="uk-UA" dirty="0">
                <a:solidFill>
                  <a:srgbClr val="003981"/>
                </a:solidFill>
              </a:rPr>
              <a:t> перевіряти на достовірність.</a:t>
            </a:r>
            <a:endParaRPr lang="ru-UA" b="1" dirty="0">
              <a:solidFill>
                <a:srgbClr val="0039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19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A8CFF-8C9D-432B-52DC-DF38371E5E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/>
          <a:lstStyle/>
          <a:p>
            <a:r>
              <a:rPr lang="uk-UA" b="1" dirty="0">
                <a:solidFill>
                  <a:srgbClr val="003981"/>
                </a:solidFill>
                <a:latin typeface="+mn-lt"/>
              </a:rPr>
              <a:t>Рекомендовані публікації</a:t>
            </a:r>
            <a:endParaRPr lang="ru-UA" b="1" dirty="0">
              <a:solidFill>
                <a:srgbClr val="003981"/>
              </a:solidFill>
              <a:latin typeface="+mn-lt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C96BF43-7B05-5932-5340-A8AD777199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3378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7846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B309669E-FF0B-1065-B80E-B65FAC42C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9" descr="image.png">
            <a:extLst>
              <a:ext uri="{FF2B5EF4-FFF2-40B4-BE49-F238E27FC236}">
                <a16:creationId xmlns:a16="http://schemas.microsoft.com/office/drawing/2014/main" id="{94D0A227-82B4-186D-30A7-BDC8471613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9">
            <a:extLst>
              <a:ext uri="{FF2B5EF4-FFF2-40B4-BE49-F238E27FC236}">
                <a16:creationId xmlns:a16="http://schemas.microsoft.com/office/drawing/2014/main" id="{05A012FD-74B3-1302-772B-32124BA703D4}"/>
              </a:ext>
            </a:extLst>
          </p:cNvPr>
          <p:cNvSpPr txBox="1"/>
          <p:nvPr/>
        </p:nvSpPr>
        <p:spPr>
          <a:xfrm>
            <a:off x="1809750" y="2178546"/>
            <a:ext cx="8572500" cy="3296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48599F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1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00" b="1" i="1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"</a:t>
            </a:r>
            <a:r>
              <a:rPr lang="en-US" sz="2700" b="1" i="1" u="none" strike="noStrike" cap="none" dirty="0" err="1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Штучний</a:t>
            </a:r>
            <a:r>
              <a:rPr lang="en-US" sz="2700" b="1" i="1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00" b="1" i="1" u="none" strike="noStrike" cap="none" dirty="0" err="1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інтелект</a:t>
            </a:r>
            <a:r>
              <a:rPr lang="en-US" sz="2700" b="1" i="1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 — </a:t>
            </a:r>
            <a:r>
              <a:rPr lang="en-US" sz="2700" b="1" i="1" u="none" strike="noStrike" cap="none" dirty="0" err="1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це</a:t>
            </a:r>
            <a:r>
              <a:rPr lang="en-US" sz="2700" b="1" i="1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00" b="1" i="1" u="none" strike="noStrike" cap="none" dirty="0" err="1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потужний</a:t>
            </a:r>
            <a:r>
              <a:rPr lang="en-US" sz="2700" b="1" i="1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00" b="1" i="1" u="none" strike="noStrike" cap="none" dirty="0" err="1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асистент</a:t>
            </a:r>
            <a:r>
              <a:rPr lang="en-US" sz="2700" b="1" i="1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00" b="1" i="1" u="none" strike="noStrike" cap="none" dirty="0" err="1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дослідника</a:t>
            </a:r>
            <a:r>
              <a:rPr lang="en-US" sz="2700" b="1" i="1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, а </a:t>
            </a:r>
            <a:r>
              <a:rPr lang="en-US" sz="2700" b="1" i="1" u="none" strike="noStrike" cap="none" dirty="0" err="1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не</a:t>
            </a:r>
            <a:r>
              <a:rPr lang="en-US" sz="2700" b="1" i="1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00" b="1" i="1" u="none" strike="noStrike" cap="none" dirty="0" err="1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його</a:t>
            </a:r>
            <a:r>
              <a:rPr lang="en-US" sz="2700" b="1" i="1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00" b="1" i="1" u="none" strike="noStrike" cap="none" dirty="0" err="1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заміна</a:t>
            </a:r>
            <a:r>
              <a:rPr lang="en-US" sz="2700" b="1" i="1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. Академічна </a:t>
            </a:r>
            <a:r>
              <a:rPr lang="en-US" sz="2700" b="1" i="1" u="none" strike="noStrike" cap="none" dirty="0" err="1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свобода</a:t>
            </a:r>
            <a:r>
              <a:rPr lang="en-US" sz="2700" b="1" i="1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00" b="1" i="1" u="none" strike="noStrike" cap="none" dirty="0" err="1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закінчується</a:t>
            </a:r>
            <a:r>
              <a:rPr lang="en-US" sz="2700" b="1" i="1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00" b="1" i="1" u="none" strike="noStrike" cap="none" dirty="0" err="1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там</a:t>
            </a:r>
            <a:r>
              <a:rPr lang="en-US" sz="2700" b="1" i="1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700" b="1" i="1" u="none" strike="noStrike" cap="none" dirty="0" err="1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де</a:t>
            </a:r>
            <a:r>
              <a:rPr lang="en-US" sz="2700" b="1" i="1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00" b="1" i="1" u="none" strike="noStrike" cap="none" dirty="0" err="1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зникає</a:t>
            </a:r>
            <a:r>
              <a:rPr lang="en-US" sz="2700" b="1" i="1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00" b="1" i="1" u="none" strike="noStrike" cap="none" dirty="0" err="1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інтелектуальна</a:t>
            </a:r>
            <a:r>
              <a:rPr lang="en-US" sz="2700" b="1" i="1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00" b="1" i="1" u="none" strike="noStrike" cap="none" dirty="0" err="1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чесність</a:t>
            </a:r>
            <a:r>
              <a:rPr lang="en-US" sz="2700" b="1" i="1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"</a:t>
            </a:r>
            <a:r>
              <a:rPr lang="uk-UA" sz="2700" b="1" i="1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r>
              <a:rPr lang="en-US" sz="2700" b="1" i="1" u="none" strike="noStrike" cap="none" dirty="0">
                <a:solidFill>
                  <a:srgbClr val="002D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lang="uk-UA" sz="2700" b="1" i="1" u="none" strike="noStrike" cap="none" dirty="0">
              <a:solidFill>
                <a:srgbClr val="002D6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2700" b="0" i="1" u="none" strike="noStrike" cap="none" dirty="0">
              <a:solidFill>
                <a:srgbClr val="002D6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p19">
            <a:extLst>
              <a:ext uri="{FF2B5EF4-FFF2-40B4-BE49-F238E27FC236}">
                <a16:creationId xmlns:a16="http://schemas.microsoft.com/office/drawing/2014/main" id="{9D0576BD-9A24-CE09-A161-84114CEB16B0}"/>
              </a:ext>
            </a:extLst>
          </p:cNvPr>
          <p:cNvSpPr txBox="1"/>
          <p:nvPr/>
        </p:nvSpPr>
        <p:spPr>
          <a:xfrm>
            <a:off x="1809750" y="4384178"/>
            <a:ext cx="85725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2800" dirty="0">
                <a:solidFill>
                  <a:srgbClr val="003981"/>
                </a:solidFill>
              </a:rPr>
              <a:t>Лист МОН № 1/15735-24 «Про </a:t>
            </a:r>
            <a:r>
              <a:rPr lang="ru-RU" sz="2800" dirty="0" err="1">
                <a:solidFill>
                  <a:srgbClr val="003981"/>
                </a:solidFill>
              </a:rPr>
              <a:t>рекомендації</a:t>
            </a:r>
            <a:r>
              <a:rPr lang="ru-RU" sz="2800" dirty="0">
                <a:solidFill>
                  <a:srgbClr val="003981"/>
                </a:solidFill>
              </a:rPr>
              <a:t> з </a:t>
            </a:r>
            <a:r>
              <a:rPr lang="ru-RU" sz="2800" dirty="0" err="1">
                <a:solidFill>
                  <a:srgbClr val="003981"/>
                </a:solidFill>
              </a:rPr>
              <a:t>використання</a:t>
            </a:r>
            <a:r>
              <a:rPr lang="ru-RU" sz="2800" dirty="0">
                <a:solidFill>
                  <a:srgbClr val="003981"/>
                </a:solidFill>
              </a:rPr>
              <a:t> ШІ в </a:t>
            </a:r>
            <a:r>
              <a:rPr lang="ru-RU" sz="2800" dirty="0" err="1">
                <a:solidFill>
                  <a:srgbClr val="003981"/>
                </a:solidFill>
              </a:rPr>
              <a:t>освіті</a:t>
            </a:r>
            <a:r>
              <a:rPr lang="ru-RU" sz="2800" dirty="0">
                <a:solidFill>
                  <a:srgbClr val="003981"/>
                </a:solidFill>
              </a:rPr>
              <a:t>»</a:t>
            </a:r>
            <a:endParaRPr sz="2800" dirty="0">
              <a:solidFill>
                <a:srgbClr val="0039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14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571500"/>
            <a:ext cx="11049000" cy="571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sp>
        <p:nvSpPr>
          <p:cNvPr id="246" name="Google Shape;246;p24"/>
          <p:cNvSpPr txBox="1"/>
          <p:nvPr/>
        </p:nvSpPr>
        <p:spPr>
          <a:xfrm>
            <a:off x="2770584" y="1267866"/>
            <a:ext cx="6650831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Дякую за увагу!</a:t>
            </a:r>
            <a:endParaRPr/>
          </a:p>
        </p:txBody>
      </p:sp>
      <p:sp>
        <p:nvSpPr>
          <p:cNvPr id="247" name="Google Shape;247;p24"/>
          <p:cNvSpPr txBox="1"/>
          <p:nvPr/>
        </p:nvSpPr>
        <p:spPr>
          <a:xfrm>
            <a:off x="2444353" y="2725191"/>
            <a:ext cx="730329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DM Sans"/>
                <a:ea typeface="DM Sans"/>
                <a:cs typeface="DM Sans"/>
                <a:sym typeface="DM Sans"/>
              </a:rPr>
              <a:t>Залишайтеся </a:t>
            </a:r>
            <a:r>
              <a:rPr lang="en-US" sz="2400" b="1" i="0" u="none" strike="noStrike" cap="none" dirty="0" err="1">
                <a:solidFill>
                  <a:schemeClr val="bg1"/>
                </a:solidFill>
                <a:latin typeface="DM Sans"/>
                <a:ea typeface="DM Sans"/>
                <a:cs typeface="DM Sans"/>
                <a:sym typeface="DM Sans"/>
              </a:rPr>
              <a:t>доброчесними</a:t>
            </a:r>
            <a:r>
              <a:rPr lang="en-US" sz="2400" b="1" i="0" u="none" strike="noStrike" cap="none" dirty="0">
                <a:solidFill>
                  <a:schemeClr val="bg1"/>
                </a:solidFill>
                <a:latin typeface="DM Sans"/>
                <a:ea typeface="DM Sans"/>
                <a:cs typeface="DM Sans"/>
                <a:sym typeface="DM Sans"/>
              </a:rPr>
              <a:t> в </a:t>
            </a:r>
            <a:r>
              <a:rPr lang="en-US" sz="2400" b="1" i="0" u="none" strike="noStrike" cap="none" dirty="0" err="1">
                <a:solidFill>
                  <a:schemeClr val="bg1"/>
                </a:solidFill>
                <a:latin typeface="DM Sans"/>
                <a:ea typeface="DM Sans"/>
                <a:cs typeface="DM Sans"/>
                <a:sym typeface="DM Sans"/>
              </a:rPr>
              <a:t>епоху</a:t>
            </a:r>
            <a:r>
              <a:rPr lang="en-US" sz="2400" b="1" i="0" u="none" strike="noStrike" cap="none" dirty="0">
                <a:solidFill>
                  <a:schemeClr val="bg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DM Sans"/>
                <a:ea typeface="DM Sans"/>
                <a:cs typeface="DM Sans"/>
                <a:sym typeface="DM Sans"/>
              </a:rPr>
              <a:t>ШІ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48" name="Google Shape;248;p24"/>
          <p:cNvSpPr/>
          <p:nvPr/>
        </p:nvSpPr>
        <p:spPr>
          <a:xfrm>
            <a:off x="5524500" y="3803302"/>
            <a:ext cx="1143000" cy="3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4"/>
          <p:cNvSpPr txBox="1"/>
          <p:nvPr/>
        </p:nvSpPr>
        <p:spPr>
          <a:xfrm>
            <a:off x="4926806" y="4317652"/>
            <a:ext cx="2338387" cy="137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rgbClr val="CBD5E1"/>
                </a:solidFill>
                <a:latin typeface="DM Sans"/>
                <a:ea typeface="DM Sans"/>
                <a:cs typeface="DM Sans"/>
                <a:sym typeface="DM Sans"/>
              </a:rPr>
              <a:t>Запитання</a:t>
            </a:r>
            <a:r>
              <a:rPr lang="en-US" sz="2800" b="0" i="0" u="none" strike="noStrike" cap="none" dirty="0">
                <a:solidFill>
                  <a:srgbClr val="CBD5E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b="0" i="0" u="none" strike="noStrike" cap="none" dirty="0" err="1">
                <a:solidFill>
                  <a:srgbClr val="CBD5E1"/>
                </a:solidFill>
                <a:latin typeface="DM Sans"/>
                <a:ea typeface="DM Sans"/>
                <a:cs typeface="DM Sans"/>
                <a:sym typeface="DM Sans"/>
              </a:rPr>
              <a:t>та</a:t>
            </a:r>
            <a:r>
              <a:rPr lang="en-US" sz="2800" b="0" i="0" u="none" strike="noStrike" cap="none" dirty="0">
                <a:solidFill>
                  <a:srgbClr val="CBD5E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b="0" i="0" u="none" strike="noStrike" cap="none" dirty="0" err="1">
                <a:solidFill>
                  <a:srgbClr val="CBD5E1"/>
                </a:solidFill>
                <a:latin typeface="DM Sans"/>
                <a:ea typeface="DM Sans"/>
                <a:cs typeface="DM Sans"/>
                <a:sym typeface="DM Sans"/>
              </a:rPr>
              <a:t>обговорення</a:t>
            </a:r>
            <a:endParaRPr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E2D52-384F-F27F-259A-2F37447070D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>
                <a:solidFill>
                  <a:srgbClr val="003981"/>
                </a:solidFill>
                <a:latin typeface="+mn-lt"/>
              </a:rPr>
              <a:t>Чи підтримуєте Ви цей вислів?</a:t>
            </a:r>
            <a:endParaRPr lang="ru-UA" b="1" dirty="0">
              <a:solidFill>
                <a:srgbClr val="003981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75E7B0-BADC-3461-E68A-712829036FB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ru-UA" dirty="0"/>
          </a:p>
        </p:txBody>
      </p:sp>
      <p:sp>
        <p:nvSpPr>
          <p:cNvPr id="4" name="Блок-схема: перфолента 3">
            <a:extLst>
              <a:ext uri="{FF2B5EF4-FFF2-40B4-BE49-F238E27FC236}">
                <a16:creationId xmlns:a16="http://schemas.microsoft.com/office/drawing/2014/main" id="{2616A9BE-226C-31B3-EC83-A0A7C7C3C827}"/>
              </a:ext>
            </a:extLst>
          </p:cNvPr>
          <p:cNvSpPr/>
          <p:nvPr/>
        </p:nvSpPr>
        <p:spPr>
          <a:xfrm>
            <a:off x="1574800" y="1825625"/>
            <a:ext cx="9215120" cy="3843655"/>
          </a:xfrm>
          <a:prstGeom prst="flowChartPunched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«ШІ не </a:t>
            </a:r>
            <a:r>
              <a:rPr lang="ru-RU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замінить</a:t>
            </a:r>
            <a:r>
              <a:rPr lang="ru-RU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людей, </a:t>
            </a:r>
            <a:r>
              <a:rPr lang="ru-RU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але</a:t>
            </a:r>
            <a:r>
              <a:rPr lang="ru-RU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люди, </a:t>
            </a:r>
            <a:r>
              <a:rPr lang="ru-RU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які</a:t>
            </a:r>
            <a:r>
              <a:rPr lang="ru-RU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використовують</a:t>
            </a:r>
            <a:r>
              <a:rPr lang="ru-RU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ШІ, </a:t>
            </a:r>
            <a:r>
              <a:rPr lang="ru-RU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замінять</a:t>
            </a:r>
            <a:r>
              <a:rPr lang="ru-RU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тих, </a:t>
            </a:r>
            <a:r>
              <a:rPr lang="ru-RU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хто</a:t>
            </a:r>
            <a:r>
              <a:rPr lang="ru-RU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цього</a:t>
            </a:r>
            <a:r>
              <a:rPr lang="ru-RU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не робить». (</a:t>
            </a:r>
            <a:r>
              <a:rPr lang="ru-RU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Карім</a:t>
            </a:r>
            <a:r>
              <a:rPr lang="ru-RU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Лахані</a:t>
            </a:r>
            <a:r>
              <a:rPr lang="ru-RU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професор</a:t>
            </a:r>
            <a:r>
              <a:rPr lang="ru-RU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Гарвардської</a:t>
            </a:r>
            <a:r>
              <a:rPr lang="ru-RU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бізнес-школи</a:t>
            </a:r>
            <a:r>
              <a:rPr lang="ru-RU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)</a:t>
            </a:r>
            <a:endParaRPr lang="ru-UA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E0F75-97E8-ABAA-2CAF-D824C241D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4341A-8CB9-CC42-F00F-8818684BC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rgbClr val="48599F"/>
            </a:solidFill>
          </a:ln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Штучний інтелект в аспекті Закону «Про академічну доброчесність»</a:t>
            </a:r>
            <a:endParaRPr lang="ru-UA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4EC613-FAE6-304D-7502-451BEF396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40000"/>
              <a:lumOff val="60000"/>
            </a:schemeClr>
          </a:solidFill>
          <a:ln w="38100">
            <a:solidFill>
              <a:srgbClr val="48599F"/>
            </a:solidFill>
          </a:ln>
        </p:spPr>
        <p:txBody>
          <a:bodyPr>
            <a:normAutofit/>
          </a:bodyPr>
          <a:lstStyle/>
          <a:p>
            <a:r>
              <a:rPr lang="uk-UA" sz="3600" dirty="0">
                <a:solidFill>
                  <a:srgbClr val="003981"/>
                </a:solidFill>
              </a:rPr>
              <a:t>Правові норми, етика та практика використання в освітньому процесі</a:t>
            </a:r>
            <a:endParaRPr lang="ru-UA" sz="3600" dirty="0">
              <a:solidFill>
                <a:srgbClr val="0039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3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CF30B-8A56-9D7D-4200-D93DB08A52C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rgbClr val="48599F"/>
            </a:solidFill>
          </a:ln>
        </p:spPr>
        <p:txBody>
          <a:bodyPr/>
          <a:lstStyle/>
          <a:p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Актуальність проблеми: порушення академічної доброчесності </a:t>
            </a:r>
            <a:endParaRPr lang="ru-UA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078A07-47CD-B00E-E779-9FFEE7408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Блок-схема: перфолента 3">
            <a:extLst>
              <a:ext uri="{FF2B5EF4-FFF2-40B4-BE49-F238E27FC236}">
                <a16:creationId xmlns:a16="http://schemas.microsoft.com/office/drawing/2014/main" id="{3DEAA15E-F22E-AD8F-8D31-77F0BA405A72}"/>
              </a:ext>
            </a:extLst>
          </p:cNvPr>
          <p:cNvSpPr/>
          <p:nvPr/>
        </p:nvSpPr>
        <p:spPr>
          <a:xfrm>
            <a:off x="838200" y="1825625"/>
            <a:ext cx="10515600" cy="4351338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485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003981"/>
                </a:solidFill>
              </a:rPr>
              <a:t>Питання академічної </a:t>
            </a:r>
            <a:r>
              <a:rPr lang="uk-UA" sz="3200" dirty="0" err="1">
                <a:solidFill>
                  <a:srgbClr val="003981"/>
                </a:solidFill>
              </a:rPr>
              <a:t>недоброчесності</a:t>
            </a:r>
            <a:r>
              <a:rPr lang="uk-UA" sz="3200" dirty="0">
                <a:solidFill>
                  <a:srgbClr val="003981"/>
                </a:solidFill>
              </a:rPr>
              <a:t> серед керівництва освітою та університетів, учасників освітнього процесу залишається гострим як в Україні, так і за кордоном. Протягом 2023-2025 років відбулося кілька резонансних випадків, що стосувалися плагіату, етичних порушень та маніпуляцій.</a:t>
            </a:r>
            <a:endParaRPr lang="ru-UA" sz="3200" dirty="0"/>
          </a:p>
        </p:txBody>
      </p:sp>
    </p:spTree>
    <p:extLst>
      <p:ext uri="{BB962C8B-B14F-4D97-AF65-F5344CB8AC3E}">
        <p14:creationId xmlns:p14="http://schemas.microsoft.com/office/powerpoint/2010/main" val="315945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7E65322-4EB5-E9A2-D747-EF1D0031D5B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Приклади порушення академічної доброчесності учасниками освітнього процесу</a:t>
            </a:r>
            <a:endParaRPr lang="ru-UA" dirty="0">
              <a:latin typeface="+mn-lt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42438D3-BC55-BD20-24B2-38992990E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rgbClr val="FF0000"/>
                </a:solidFill>
              </a:rPr>
              <a:t>Бабак </a:t>
            </a:r>
            <a:r>
              <a:rPr lang="ru-RU" sz="3000" b="1" dirty="0" err="1">
                <a:solidFill>
                  <a:srgbClr val="FF0000"/>
                </a:solidFill>
              </a:rPr>
              <a:t>Сергій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Віталійович</a:t>
            </a:r>
            <a:endParaRPr lang="ru-RU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B45C4A-D172-51D0-B767-71C91AE85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3981"/>
                </a:solidFill>
              </a:rPr>
              <a:t>Голова </a:t>
            </a:r>
            <a:r>
              <a:rPr lang="ru-RU" dirty="0" err="1">
                <a:solidFill>
                  <a:srgbClr val="003981"/>
                </a:solidFill>
              </a:rPr>
              <a:t>Комітету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Верховної</a:t>
            </a:r>
            <a:r>
              <a:rPr lang="ru-RU" dirty="0">
                <a:solidFill>
                  <a:srgbClr val="003981"/>
                </a:solidFill>
              </a:rPr>
              <a:t> Ради </a:t>
            </a:r>
            <a:r>
              <a:rPr lang="ru-RU" dirty="0" err="1">
                <a:solidFill>
                  <a:srgbClr val="003981"/>
                </a:solidFill>
              </a:rPr>
              <a:t>України</a:t>
            </a:r>
            <a:r>
              <a:rPr lang="ru-RU" dirty="0">
                <a:solidFill>
                  <a:srgbClr val="003981"/>
                </a:solidFill>
              </a:rPr>
              <a:t> з </a:t>
            </a:r>
            <a:r>
              <a:rPr lang="ru-RU" dirty="0" err="1">
                <a:solidFill>
                  <a:srgbClr val="003981"/>
                </a:solidFill>
              </a:rPr>
              <a:t>питань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освіти</a:t>
            </a:r>
            <a:r>
              <a:rPr lang="ru-RU" dirty="0">
                <a:solidFill>
                  <a:srgbClr val="003981"/>
                </a:solidFill>
              </a:rPr>
              <a:t>, науки та </a:t>
            </a:r>
            <a:r>
              <a:rPr lang="ru-RU" dirty="0" err="1">
                <a:solidFill>
                  <a:srgbClr val="003981"/>
                </a:solidFill>
              </a:rPr>
              <a:t>інновацій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b="1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офіційно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b="1" dirty="0" err="1">
                <a:solidFill>
                  <a:srgbClr val="003981"/>
                </a:solidFill>
              </a:rPr>
              <a:t>відмовився</a:t>
            </a:r>
            <a:r>
              <a:rPr lang="ru-RU" b="1" dirty="0">
                <a:solidFill>
                  <a:srgbClr val="003981"/>
                </a:solidFill>
              </a:rPr>
              <a:t> </a:t>
            </a:r>
            <a:r>
              <a:rPr lang="ru-RU" b="1" dirty="0" err="1">
                <a:solidFill>
                  <a:srgbClr val="003981"/>
                </a:solidFill>
              </a:rPr>
              <a:t>від</a:t>
            </a:r>
            <a:r>
              <a:rPr lang="ru-RU" b="1" dirty="0">
                <a:solidFill>
                  <a:srgbClr val="003981"/>
                </a:solidFill>
              </a:rPr>
              <a:t> </a:t>
            </a:r>
            <a:r>
              <a:rPr lang="ru-RU" b="1" dirty="0" err="1">
                <a:solidFill>
                  <a:srgbClr val="003981"/>
                </a:solidFill>
              </a:rPr>
              <a:t>наукового</a:t>
            </a:r>
            <a:r>
              <a:rPr lang="ru-RU" b="1" dirty="0">
                <a:solidFill>
                  <a:srgbClr val="003981"/>
                </a:solidFill>
              </a:rPr>
              <a:t> </a:t>
            </a:r>
            <a:r>
              <a:rPr lang="ru-RU" b="1" dirty="0" err="1">
                <a:solidFill>
                  <a:srgbClr val="003981"/>
                </a:solidFill>
              </a:rPr>
              <a:t>ступеня</a:t>
            </a:r>
            <a:r>
              <a:rPr lang="ru-RU" b="1" dirty="0">
                <a:solidFill>
                  <a:srgbClr val="003981"/>
                </a:solidFill>
              </a:rPr>
              <a:t> доктора </a:t>
            </a:r>
            <a:r>
              <a:rPr lang="ru-RU" b="1" dirty="0" err="1">
                <a:solidFill>
                  <a:srgbClr val="003981"/>
                </a:solidFill>
              </a:rPr>
              <a:t>технічних</a:t>
            </a:r>
            <a:r>
              <a:rPr lang="ru-RU" b="1" dirty="0">
                <a:solidFill>
                  <a:srgbClr val="003981"/>
                </a:solidFill>
              </a:rPr>
              <a:t> наук </a:t>
            </a:r>
            <a:r>
              <a:rPr lang="ru-RU" dirty="0" err="1">
                <a:solidFill>
                  <a:srgbClr val="003981"/>
                </a:solidFill>
              </a:rPr>
              <a:t>услід</a:t>
            </a:r>
            <a:r>
              <a:rPr lang="ru-RU" dirty="0">
                <a:solidFill>
                  <a:srgbClr val="003981"/>
                </a:solidFill>
              </a:rPr>
              <a:t> за </a:t>
            </a:r>
            <a:r>
              <a:rPr lang="ru-RU" dirty="0" err="1">
                <a:solidFill>
                  <a:srgbClr val="003981"/>
                </a:solidFill>
              </a:rPr>
              <a:t>міністром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освіти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Оксеном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Лісовим</a:t>
            </a:r>
            <a:r>
              <a:rPr lang="ru-RU" dirty="0">
                <a:solidFill>
                  <a:srgbClr val="003981"/>
                </a:solidFill>
              </a:rPr>
              <a:t>.</a:t>
            </a:r>
            <a:r>
              <a:rPr lang="ru-RU" i="1" dirty="0">
                <a:solidFill>
                  <a:srgbClr val="003981"/>
                </a:solidFill>
              </a:rPr>
              <a:t> «</a:t>
            </a:r>
            <a:r>
              <a:rPr lang="ru-RU" i="1" dirty="0" err="1">
                <a:solidFill>
                  <a:srgbClr val="003981"/>
                </a:solidFill>
              </a:rPr>
              <a:t>Десь</a:t>
            </a:r>
            <a:r>
              <a:rPr lang="ru-RU" i="1" dirty="0">
                <a:solidFill>
                  <a:srgbClr val="003981"/>
                </a:solidFill>
              </a:rPr>
              <a:t> </a:t>
            </a:r>
            <a:r>
              <a:rPr lang="ru-RU" i="1" dirty="0" err="1">
                <a:solidFill>
                  <a:srgbClr val="003981"/>
                </a:solidFill>
              </a:rPr>
              <a:t>місяць</a:t>
            </a:r>
            <a:r>
              <a:rPr lang="ru-RU" i="1" dirty="0">
                <a:solidFill>
                  <a:srgbClr val="003981"/>
                </a:solidFill>
              </a:rPr>
              <a:t> тому я </a:t>
            </a:r>
            <a:r>
              <a:rPr lang="ru-RU" i="1" dirty="0" err="1">
                <a:solidFill>
                  <a:srgbClr val="003981"/>
                </a:solidFill>
              </a:rPr>
              <a:t>віддав</a:t>
            </a:r>
            <a:r>
              <a:rPr lang="ru-RU" i="1" dirty="0">
                <a:solidFill>
                  <a:srgbClr val="003981"/>
                </a:solidFill>
              </a:rPr>
              <a:t> на </a:t>
            </a:r>
            <a:r>
              <a:rPr lang="ru-RU" i="1" dirty="0" err="1">
                <a:solidFill>
                  <a:srgbClr val="003981"/>
                </a:solidFill>
              </a:rPr>
              <a:t>перевірку</a:t>
            </a:r>
            <a:r>
              <a:rPr lang="ru-RU" i="1" dirty="0">
                <a:solidFill>
                  <a:srgbClr val="003981"/>
                </a:solidFill>
              </a:rPr>
              <a:t> текст </a:t>
            </a:r>
            <a:r>
              <a:rPr lang="ru-RU" i="1" dirty="0" err="1">
                <a:solidFill>
                  <a:srgbClr val="003981"/>
                </a:solidFill>
              </a:rPr>
              <a:t>своєї</a:t>
            </a:r>
            <a:r>
              <a:rPr lang="ru-RU" i="1" dirty="0">
                <a:solidFill>
                  <a:srgbClr val="003981"/>
                </a:solidFill>
              </a:rPr>
              <a:t> </a:t>
            </a:r>
            <a:r>
              <a:rPr lang="ru-RU" i="1" dirty="0" err="1">
                <a:solidFill>
                  <a:srgbClr val="003981"/>
                </a:solidFill>
              </a:rPr>
              <a:t>докторської</a:t>
            </a:r>
            <a:r>
              <a:rPr lang="ru-RU" i="1" dirty="0">
                <a:solidFill>
                  <a:srgbClr val="003981"/>
                </a:solidFill>
              </a:rPr>
              <a:t> </a:t>
            </a:r>
            <a:r>
              <a:rPr lang="ru-RU" i="1" dirty="0" err="1">
                <a:solidFill>
                  <a:srgbClr val="003981"/>
                </a:solidFill>
              </a:rPr>
              <a:t>дисертації</a:t>
            </a:r>
            <a:r>
              <a:rPr lang="ru-RU" i="1" dirty="0">
                <a:solidFill>
                  <a:srgbClr val="003981"/>
                </a:solidFill>
              </a:rPr>
              <a:t>. І так, </a:t>
            </a:r>
            <a:r>
              <a:rPr lang="ru-RU" i="1" dirty="0" err="1">
                <a:solidFill>
                  <a:srgbClr val="003981"/>
                </a:solidFill>
              </a:rPr>
              <a:t>декілька</a:t>
            </a:r>
            <a:r>
              <a:rPr lang="ru-RU" i="1" dirty="0">
                <a:solidFill>
                  <a:srgbClr val="003981"/>
                </a:solidFill>
              </a:rPr>
              <a:t> </a:t>
            </a:r>
            <a:r>
              <a:rPr lang="ru-RU" i="1" dirty="0" err="1">
                <a:solidFill>
                  <a:srgbClr val="003981"/>
                </a:solidFill>
              </a:rPr>
              <a:t>експертиз</a:t>
            </a:r>
            <a:r>
              <a:rPr lang="ru-RU" i="1" dirty="0">
                <a:solidFill>
                  <a:srgbClr val="003981"/>
                </a:solidFill>
              </a:rPr>
              <a:t> показали, </a:t>
            </a:r>
            <a:r>
              <a:rPr lang="ru-RU" i="1" dirty="0" err="1">
                <a:solidFill>
                  <a:srgbClr val="003981"/>
                </a:solidFill>
              </a:rPr>
              <a:t>що</a:t>
            </a:r>
            <a:r>
              <a:rPr lang="ru-RU" i="1" dirty="0">
                <a:solidFill>
                  <a:srgbClr val="003981"/>
                </a:solidFill>
              </a:rPr>
              <a:t> там є </a:t>
            </a:r>
            <a:r>
              <a:rPr lang="ru-RU" i="1" dirty="0" err="1">
                <a:solidFill>
                  <a:srgbClr val="003981"/>
                </a:solidFill>
              </a:rPr>
              <a:t>часткові</a:t>
            </a:r>
            <a:r>
              <a:rPr lang="ru-RU" i="1" dirty="0">
                <a:solidFill>
                  <a:srgbClr val="003981"/>
                </a:solidFill>
              </a:rPr>
              <a:t> </a:t>
            </a:r>
            <a:r>
              <a:rPr lang="ru-RU" i="1" dirty="0" err="1">
                <a:solidFill>
                  <a:srgbClr val="003981"/>
                </a:solidFill>
              </a:rPr>
              <a:t>збіги</a:t>
            </a:r>
            <a:r>
              <a:rPr lang="ru-RU" i="1" dirty="0">
                <a:solidFill>
                  <a:srgbClr val="003981"/>
                </a:solidFill>
              </a:rPr>
              <a:t> тексту з </a:t>
            </a:r>
            <a:r>
              <a:rPr lang="ru-RU" i="1" dirty="0" err="1">
                <a:solidFill>
                  <a:srgbClr val="003981"/>
                </a:solidFill>
              </a:rPr>
              <a:t>іншими</a:t>
            </a:r>
            <a:r>
              <a:rPr lang="ru-RU" i="1" dirty="0">
                <a:solidFill>
                  <a:srgbClr val="003981"/>
                </a:solidFill>
              </a:rPr>
              <a:t> роботами. </a:t>
            </a:r>
            <a:r>
              <a:rPr lang="ru-RU" i="1" dirty="0" err="1">
                <a:solidFill>
                  <a:srgbClr val="003981"/>
                </a:solidFill>
              </a:rPr>
              <a:t>Хоча</a:t>
            </a:r>
            <a:r>
              <a:rPr lang="ru-RU" i="1" dirty="0">
                <a:solidFill>
                  <a:srgbClr val="003981"/>
                </a:solidFill>
              </a:rPr>
              <a:t> </a:t>
            </a:r>
            <a:r>
              <a:rPr lang="ru-RU" i="1" dirty="0" err="1">
                <a:solidFill>
                  <a:srgbClr val="003981"/>
                </a:solidFill>
              </a:rPr>
              <a:t>їх</a:t>
            </a:r>
            <a:r>
              <a:rPr lang="ru-RU" i="1" dirty="0">
                <a:solidFill>
                  <a:srgbClr val="003981"/>
                </a:solidFill>
              </a:rPr>
              <a:t> </a:t>
            </a:r>
            <a:r>
              <a:rPr lang="ru-RU" i="1" dirty="0" err="1">
                <a:solidFill>
                  <a:srgbClr val="003981"/>
                </a:solidFill>
              </a:rPr>
              <a:t>всі</a:t>
            </a:r>
            <a:r>
              <a:rPr lang="ru-RU" i="1" dirty="0">
                <a:solidFill>
                  <a:srgbClr val="003981"/>
                </a:solidFill>
              </a:rPr>
              <a:t> </a:t>
            </a:r>
            <a:r>
              <a:rPr lang="ru-RU" i="1" dirty="0" err="1">
                <a:solidFill>
                  <a:srgbClr val="003981"/>
                </a:solidFill>
              </a:rPr>
              <a:t>можна</a:t>
            </a:r>
            <a:r>
              <a:rPr lang="ru-RU" i="1" dirty="0">
                <a:solidFill>
                  <a:srgbClr val="003981"/>
                </a:solidFill>
              </a:rPr>
              <a:t> </a:t>
            </a:r>
            <a:r>
              <a:rPr lang="ru-RU" i="1" dirty="0" err="1">
                <a:solidFill>
                  <a:srgbClr val="003981"/>
                </a:solidFill>
              </a:rPr>
              <a:t>пояснити</a:t>
            </a:r>
            <a:r>
              <a:rPr lang="ru-RU" i="1" dirty="0">
                <a:solidFill>
                  <a:srgbClr val="003981"/>
                </a:solidFill>
              </a:rPr>
              <a:t>, формально </a:t>
            </a:r>
            <a:r>
              <a:rPr lang="ru-RU" i="1" dirty="0" err="1">
                <a:solidFill>
                  <a:srgbClr val="003981"/>
                </a:solidFill>
              </a:rPr>
              <a:t>це</a:t>
            </a:r>
            <a:r>
              <a:rPr lang="ru-RU" i="1" dirty="0">
                <a:solidFill>
                  <a:srgbClr val="003981"/>
                </a:solidFill>
              </a:rPr>
              <a:t> є </a:t>
            </a:r>
            <a:r>
              <a:rPr lang="ru-RU" i="1" dirty="0" err="1">
                <a:solidFill>
                  <a:srgbClr val="003981"/>
                </a:solidFill>
              </a:rPr>
              <a:t>порушенням</a:t>
            </a:r>
            <a:r>
              <a:rPr lang="ru-RU" i="1" dirty="0">
                <a:solidFill>
                  <a:srgbClr val="003981"/>
                </a:solidFill>
              </a:rPr>
              <a:t>…»</a:t>
            </a:r>
            <a:endParaRPr lang="ru-UA" dirty="0">
              <a:solidFill>
                <a:srgbClr val="003981"/>
              </a:solidFill>
            </a:endParaRPr>
          </a:p>
          <a:p>
            <a:r>
              <a:rPr lang="ru-RU" dirty="0">
                <a:solidFill>
                  <a:srgbClr val="003981"/>
                </a:solidFill>
              </a:rPr>
              <a:t>Наказ МОН </a:t>
            </a:r>
            <a:r>
              <a:rPr lang="ru-RU" dirty="0" err="1">
                <a:solidFill>
                  <a:srgbClr val="003981"/>
                </a:solidFill>
              </a:rPr>
              <a:t>України</a:t>
            </a:r>
            <a:r>
              <a:rPr lang="ru-RU" dirty="0">
                <a:solidFill>
                  <a:srgbClr val="003981"/>
                </a:solidFill>
              </a:rPr>
              <a:t> № 626,29.05.1923</a:t>
            </a:r>
          </a:p>
          <a:p>
            <a:endParaRPr lang="ru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1A4A2E-2FE4-63B6-6693-75ACE7B9A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304" y="2352040"/>
            <a:ext cx="2969895" cy="39598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555598-DEC0-B2AA-872F-F148F1D2C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590" y="3521710"/>
            <a:ext cx="1553210" cy="144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10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0919DBD-6CBF-03FC-8F53-49817A88A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8040" y="850264"/>
            <a:ext cx="5181600" cy="5520056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Анаторій</a:t>
            </a:r>
            <a:r>
              <a:rPr lang="ru-RU" b="1" dirty="0">
                <a:solidFill>
                  <a:srgbClr val="FF0000"/>
                </a:solidFill>
              </a:rPr>
              <a:t> Мельниченко </a:t>
            </a:r>
            <a:r>
              <a:rPr lang="ru-RU" b="1" dirty="0">
                <a:solidFill>
                  <a:srgbClr val="003981"/>
                </a:solidFill>
              </a:rPr>
              <a:t>(Ректор КПІ </a:t>
            </a:r>
            <a:r>
              <a:rPr lang="ru-RU" b="1" dirty="0" err="1">
                <a:solidFill>
                  <a:srgbClr val="003981"/>
                </a:solidFill>
              </a:rPr>
              <a:t>ім</a:t>
            </a:r>
            <a:r>
              <a:rPr lang="ru-RU" b="1" dirty="0">
                <a:solidFill>
                  <a:srgbClr val="003981"/>
                </a:solidFill>
              </a:rPr>
              <a:t>. </a:t>
            </a:r>
            <a:r>
              <a:rPr lang="ru-RU" b="1" dirty="0" err="1">
                <a:solidFill>
                  <a:srgbClr val="003981"/>
                </a:solidFill>
              </a:rPr>
              <a:t>Ігоря</a:t>
            </a:r>
            <a:r>
              <a:rPr lang="ru-RU" b="1" dirty="0">
                <a:solidFill>
                  <a:srgbClr val="003981"/>
                </a:solidFill>
              </a:rPr>
              <a:t> </a:t>
            </a:r>
            <a:r>
              <a:rPr lang="ru-RU" b="1" dirty="0" err="1">
                <a:solidFill>
                  <a:srgbClr val="003981"/>
                </a:solidFill>
              </a:rPr>
              <a:t>Сікорського</a:t>
            </a:r>
            <a:r>
              <a:rPr lang="ru-RU" b="1" dirty="0">
                <a:solidFill>
                  <a:srgbClr val="003981"/>
                </a:solidFill>
              </a:rPr>
              <a:t>)</a:t>
            </a:r>
          </a:p>
          <a:p>
            <a:pPr marL="0" indent="0">
              <a:buNone/>
            </a:pPr>
            <a:r>
              <a:rPr lang="ru-RU" dirty="0">
                <a:solidFill>
                  <a:srgbClr val="003981"/>
                </a:solidFill>
              </a:rPr>
              <a:t>У </a:t>
            </a:r>
            <a:r>
              <a:rPr lang="ru-RU" dirty="0" err="1">
                <a:solidFill>
                  <a:srgbClr val="003981"/>
                </a:solidFill>
              </a:rPr>
              <a:t>листопаді</a:t>
            </a:r>
            <a:r>
              <a:rPr lang="ru-RU" dirty="0">
                <a:solidFill>
                  <a:srgbClr val="003981"/>
                </a:solidFill>
              </a:rPr>
              <a:t> 2024 року </a:t>
            </a:r>
            <a:r>
              <a:rPr lang="ru-RU" dirty="0" err="1">
                <a:solidFill>
                  <a:srgbClr val="003981"/>
                </a:solidFill>
              </a:rPr>
              <a:t>новообраного</a:t>
            </a:r>
            <a:r>
              <a:rPr lang="ru-RU" dirty="0">
                <a:solidFill>
                  <a:srgbClr val="003981"/>
                </a:solidFill>
              </a:rPr>
              <a:t> ректора </a:t>
            </a:r>
            <a:r>
              <a:rPr lang="ru-RU" dirty="0" err="1">
                <a:solidFill>
                  <a:srgbClr val="003981"/>
                </a:solidFill>
              </a:rPr>
              <a:t>звинуватили</a:t>
            </a:r>
            <a:r>
              <a:rPr lang="ru-RU" dirty="0">
                <a:solidFill>
                  <a:srgbClr val="003981"/>
                </a:solidFill>
              </a:rPr>
              <a:t> в </a:t>
            </a:r>
            <a:r>
              <a:rPr lang="ru-RU" dirty="0" err="1">
                <a:solidFill>
                  <a:srgbClr val="003981"/>
                </a:solidFill>
              </a:rPr>
              <a:t>академічному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плагіаті</a:t>
            </a:r>
            <a:r>
              <a:rPr lang="ru-RU" dirty="0">
                <a:solidFill>
                  <a:srgbClr val="003981"/>
                </a:solidFill>
              </a:rPr>
              <a:t> у </a:t>
            </a:r>
            <a:r>
              <a:rPr lang="ru-RU" dirty="0" err="1">
                <a:solidFill>
                  <a:srgbClr val="003981"/>
                </a:solidFill>
              </a:rPr>
              <a:t>його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кандидатській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дисертації</a:t>
            </a:r>
            <a:r>
              <a:rPr lang="ru-RU" dirty="0">
                <a:solidFill>
                  <a:srgbClr val="003981"/>
                </a:solidFill>
              </a:rPr>
              <a:t>. В </a:t>
            </a:r>
            <a:r>
              <a:rPr lang="ru-RU" dirty="0" err="1">
                <a:solidFill>
                  <a:srgbClr val="003981"/>
                </a:solidFill>
              </a:rPr>
              <a:t>роботі</a:t>
            </a:r>
            <a:r>
              <a:rPr lang="ru-RU" dirty="0">
                <a:solidFill>
                  <a:srgbClr val="003981"/>
                </a:solidFill>
              </a:rPr>
              <a:t> були </a:t>
            </a:r>
            <a:r>
              <a:rPr lang="ru-RU" dirty="0" err="1">
                <a:solidFill>
                  <a:srgbClr val="003981"/>
                </a:solidFill>
              </a:rPr>
              <a:t>використані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фрагменти</a:t>
            </a:r>
            <a:r>
              <a:rPr lang="ru-RU" dirty="0">
                <a:solidFill>
                  <a:srgbClr val="003981"/>
                </a:solidFill>
              </a:rPr>
              <a:t> з </a:t>
            </a:r>
            <a:r>
              <a:rPr lang="ru-RU" dirty="0" err="1">
                <a:solidFill>
                  <a:srgbClr val="003981"/>
                </a:solidFill>
              </a:rPr>
              <a:t>російських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джерел</a:t>
            </a:r>
            <a:r>
              <a:rPr lang="ru-RU" dirty="0">
                <a:solidFill>
                  <a:srgbClr val="003981"/>
                </a:solidFill>
              </a:rPr>
              <a:t>, де слова «</a:t>
            </a:r>
            <a:r>
              <a:rPr lang="ru-RU" dirty="0" err="1">
                <a:solidFill>
                  <a:srgbClr val="003981"/>
                </a:solidFill>
              </a:rPr>
              <a:t>Росія</a:t>
            </a:r>
            <a:r>
              <a:rPr lang="ru-RU" dirty="0">
                <a:solidFill>
                  <a:srgbClr val="003981"/>
                </a:solidFill>
              </a:rPr>
              <a:t>» та «Отечество» просто </a:t>
            </a:r>
            <a:r>
              <a:rPr lang="ru-RU" dirty="0" err="1">
                <a:solidFill>
                  <a:srgbClr val="003981"/>
                </a:solidFill>
              </a:rPr>
              <a:t>замінювалися</a:t>
            </a:r>
            <a:r>
              <a:rPr lang="ru-RU" dirty="0">
                <a:solidFill>
                  <a:srgbClr val="003981"/>
                </a:solidFill>
              </a:rPr>
              <a:t> на «</a:t>
            </a:r>
            <a:r>
              <a:rPr lang="ru-RU" dirty="0" err="1">
                <a:solidFill>
                  <a:srgbClr val="003981"/>
                </a:solidFill>
              </a:rPr>
              <a:t>Україна</a:t>
            </a:r>
            <a:r>
              <a:rPr lang="ru-RU" dirty="0">
                <a:solidFill>
                  <a:srgbClr val="003981"/>
                </a:solidFill>
              </a:rPr>
              <a:t>» та «</a:t>
            </a:r>
            <a:r>
              <a:rPr lang="ru-RU" dirty="0" err="1">
                <a:solidFill>
                  <a:srgbClr val="003981"/>
                </a:solidFill>
              </a:rPr>
              <a:t>Вітчизна</a:t>
            </a:r>
            <a:r>
              <a:rPr lang="ru-RU" dirty="0">
                <a:solidFill>
                  <a:srgbClr val="003981"/>
                </a:solidFill>
              </a:rPr>
              <a:t>».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3981"/>
                </a:solidFill>
              </a:rPr>
              <a:t>(</a:t>
            </a:r>
            <a:r>
              <a:rPr lang="ru-RU" b="1" dirty="0" err="1">
                <a:solidFill>
                  <a:srgbClr val="003981"/>
                </a:solidFill>
              </a:rPr>
              <a:t>Джерело</a:t>
            </a:r>
            <a:r>
              <a:rPr lang="ru-RU" b="1" dirty="0">
                <a:solidFill>
                  <a:srgbClr val="003981"/>
                </a:solidFill>
              </a:rPr>
              <a:t>: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Українська</a:t>
            </a:r>
            <a:r>
              <a:rPr lang="ru-RU" dirty="0">
                <a:solidFill>
                  <a:srgbClr val="003981"/>
                </a:solidFill>
              </a:rPr>
              <a:t> правда. </a:t>
            </a:r>
            <a:r>
              <a:rPr lang="ru-RU" dirty="0" err="1">
                <a:solidFill>
                  <a:srgbClr val="003981"/>
                </a:solidFill>
              </a:rPr>
              <a:t>Життя</a:t>
            </a:r>
            <a:r>
              <a:rPr lang="ru-RU" dirty="0">
                <a:solidFill>
                  <a:srgbClr val="003981"/>
                </a:solidFill>
              </a:rPr>
              <a:t> (листопад 2024).</a:t>
            </a:r>
          </a:p>
          <a:p>
            <a:endParaRPr lang="ru-UA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066B77F-CB2E-34FC-4C55-B91A4BDE6A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0177" y="2072640"/>
            <a:ext cx="3742824" cy="3647440"/>
          </a:xfrm>
          <a:prstGeom prst="rect">
            <a:avLst/>
          </a:prstGeom>
          <a:ln w="38100">
            <a:solidFill>
              <a:srgbClr val="00398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553F0B-092A-16F9-53A2-47A92B483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502" y="433070"/>
            <a:ext cx="15906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9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9BE04316-81BA-80C1-CFFE-35C5F379D9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0480" y="1127760"/>
            <a:ext cx="3342640" cy="4290418"/>
          </a:xfrm>
          <a:prstGeom prst="rect">
            <a:avLst/>
          </a:prstGeom>
          <a:ln w="38100">
            <a:solidFill>
              <a:srgbClr val="003981"/>
            </a:solidFill>
          </a:ln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2A7F32F6-09F4-9778-551A-569AFBFD8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31520"/>
            <a:ext cx="5181600" cy="5445443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Клодін</a:t>
            </a:r>
            <a:r>
              <a:rPr lang="ru-RU" b="1" dirty="0">
                <a:solidFill>
                  <a:srgbClr val="FF0000"/>
                </a:solidFill>
              </a:rPr>
              <a:t> Гей </a:t>
            </a:r>
            <a:r>
              <a:rPr lang="ru-RU" b="1" dirty="0">
                <a:solidFill>
                  <a:srgbClr val="003981"/>
                </a:solidFill>
              </a:rPr>
              <a:t>(</a:t>
            </a:r>
            <a:r>
              <a:rPr lang="ru-RU" b="1" dirty="0" err="1">
                <a:solidFill>
                  <a:srgbClr val="003981"/>
                </a:solidFill>
              </a:rPr>
              <a:t>Екс</a:t>
            </a:r>
            <a:r>
              <a:rPr lang="ru-RU" b="1" dirty="0">
                <a:solidFill>
                  <a:srgbClr val="003981"/>
                </a:solidFill>
              </a:rPr>
              <a:t>-президентка </a:t>
            </a:r>
            <a:r>
              <a:rPr lang="ru-RU" b="1" dirty="0" err="1">
                <a:solidFill>
                  <a:srgbClr val="003981"/>
                </a:solidFill>
              </a:rPr>
              <a:t>Гарвардського</a:t>
            </a:r>
            <a:r>
              <a:rPr lang="ru-RU" b="1" dirty="0">
                <a:solidFill>
                  <a:srgbClr val="003981"/>
                </a:solidFill>
              </a:rPr>
              <a:t> </a:t>
            </a:r>
            <a:r>
              <a:rPr lang="ru-RU" b="1" dirty="0" err="1">
                <a:solidFill>
                  <a:srgbClr val="003981"/>
                </a:solidFill>
              </a:rPr>
              <a:t>університету</a:t>
            </a:r>
            <a:r>
              <a:rPr lang="ru-RU" b="1" dirty="0">
                <a:solidFill>
                  <a:srgbClr val="003981"/>
                </a:solidFill>
              </a:rPr>
              <a:t>). </a:t>
            </a:r>
            <a:r>
              <a:rPr lang="ru-RU" dirty="0" err="1">
                <a:solidFill>
                  <a:srgbClr val="003981"/>
                </a:solidFill>
              </a:rPr>
              <a:t>Ректорку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звинуватили</a:t>
            </a:r>
            <a:r>
              <a:rPr lang="ru-RU" dirty="0">
                <a:solidFill>
                  <a:srgbClr val="003981"/>
                </a:solidFill>
              </a:rPr>
              <a:t>  у </a:t>
            </a:r>
            <a:r>
              <a:rPr lang="ru-RU" dirty="0" err="1">
                <a:solidFill>
                  <a:srgbClr val="003981"/>
                </a:solidFill>
              </a:rPr>
              <a:t>численних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випадках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плагіату</a:t>
            </a:r>
            <a:r>
              <a:rPr lang="ru-RU" dirty="0">
                <a:solidFill>
                  <a:srgbClr val="003981"/>
                </a:solidFill>
              </a:rPr>
              <a:t> (</a:t>
            </a:r>
            <a:r>
              <a:rPr lang="ru-RU" dirty="0" err="1">
                <a:solidFill>
                  <a:srgbClr val="003981"/>
                </a:solidFill>
              </a:rPr>
              <a:t>відсутності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належних</a:t>
            </a:r>
            <a:r>
              <a:rPr lang="ru-RU" dirty="0">
                <a:solidFill>
                  <a:srgbClr val="003981"/>
                </a:solidFill>
              </a:rPr>
              <a:t> лапок та </a:t>
            </a:r>
            <a:r>
              <a:rPr lang="ru-RU" dirty="0" err="1">
                <a:solidFill>
                  <a:srgbClr val="003981"/>
                </a:solidFill>
              </a:rPr>
              <a:t>посилань</a:t>
            </a:r>
            <a:r>
              <a:rPr lang="ru-RU" dirty="0">
                <a:solidFill>
                  <a:srgbClr val="003981"/>
                </a:solidFill>
              </a:rPr>
              <a:t>) у </a:t>
            </a:r>
            <a:r>
              <a:rPr lang="ru-RU" dirty="0" err="1">
                <a:solidFill>
                  <a:srgbClr val="003981"/>
                </a:solidFill>
              </a:rPr>
              <a:t>її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наукових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працях</a:t>
            </a:r>
            <a:r>
              <a:rPr lang="ru-RU" dirty="0">
                <a:solidFill>
                  <a:srgbClr val="003981"/>
                </a:solidFill>
              </a:rPr>
              <a:t>. </a:t>
            </a:r>
            <a:r>
              <a:rPr lang="ru-RU" dirty="0" err="1">
                <a:solidFill>
                  <a:srgbClr val="003981"/>
                </a:solidFill>
              </a:rPr>
              <a:t>Цей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випадок</a:t>
            </a:r>
            <a:r>
              <a:rPr lang="ru-RU" dirty="0">
                <a:solidFill>
                  <a:srgbClr val="003981"/>
                </a:solidFill>
              </a:rPr>
              <a:t> став прецедентом, </a:t>
            </a:r>
            <a:r>
              <a:rPr lang="ru-RU" dirty="0" err="1">
                <a:solidFill>
                  <a:srgbClr val="003981"/>
                </a:solidFill>
              </a:rPr>
              <a:t>який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змусив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провідні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університети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світу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переглянути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стандарти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перевірки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робіт</a:t>
            </a:r>
            <a:r>
              <a:rPr lang="ru-RU" dirty="0">
                <a:solidFill>
                  <a:srgbClr val="003981"/>
                </a:solidFill>
              </a:rPr>
              <a:t> топ-менеджменту.</a:t>
            </a:r>
            <a:r>
              <a:rPr lang="uk-UA" b="1" dirty="0">
                <a:solidFill>
                  <a:srgbClr val="003981"/>
                </a:solidFill>
              </a:rPr>
              <a:t> (</a:t>
            </a:r>
            <a:r>
              <a:rPr lang="en-US" b="1" dirty="0" err="1">
                <a:solidFill>
                  <a:srgbClr val="003981"/>
                </a:solidFill>
              </a:rPr>
              <a:t>Джерело</a:t>
            </a:r>
            <a:r>
              <a:rPr lang="en-US" b="1" dirty="0">
                <a:solidFill>
                  <a:srgbClr val="003981"/>
                </a:solidFill>
              </a:rPr>
              <a:t>:</a:t>
            </a:r>
            <a:r>
              <a:rPr lang="en-US" dirty="0">
                <a:solidFill>
                  <a:srgbClr val="003981"/>
                </a:solidFill>
              </a:rPr>
              <a:t> The Harvard Crimson / Reuters (2024)</a:t>
            </a:r>
            <a:endParaRPr lang="uk-UA" dirty="0">
              <a:solidFill>
                <a:srgbClr val="003981"/>
              </a:solidFill>
            </a:endParaRPr>
          </a:p>
          <a:p>
            <a:endParaRPr lang="ru-RU" b="1" dirty="0">
              <a:solidFill>
                <a:srgbClr val="003981"/>
              </a:solidFill>
            </a:endParaRPr>
          </a:p>
          <a:p>
            <a:endParaRPr lang="ru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2FAD2F-AECF-6D95-ECCB-95987ED35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335" y="2300437"/>
            <a:ext cx="1390650" cy="134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8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82939-FEA3-3C61-8830-594BA6BB8B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>
                <a:solidFill>
                  <a:srgbClr val="003981"/>
                </a:solidFill>
                <a:latin typeface="+mn-lt"/>
              </a:rPr>
              <a:t>Скандал </a:t>
            </a:r>
            <a:r>
              <a:rPr lang="ru-RU" b="1" dirty="0" err="1">
                <a:solidFill>
                  <a:srgbClr val="003981"/>
                </a:solidFill>
                <a:latin typeface="+mn-lt"/>
              </a:rPr>
              <a:t>навколо</a:t>
            </a:r>
            <a:r>
              <a:rPr lang="ru-RU" b="1" dirty="0">
                <a:solidFill>
                  <a:srgbClr val="003981"/>
                </a:solidFill>
                <a:latin typeface="+mn-lt"/>
              </a:rPr>
              <a:t> «Спец(з)рад» та </a:t>
            </a:r>
            <a:r>
              <a:rPr lang="ru-RU" b="1" dirty="0" err="1">
                <a:solidFill>
                  <a:srgbClr val="003981"/>
                </a:solidFill>
                <a:latin typeface="+mn-lt"/>
              </a:rPr>
              <a:t>фальшивих</a:t>
            </a:r>
            <a:r>
              <a:rPr lang="ru-RU" b="1" dirty="0">
                <a:solidFill>
                  <a:srgbClr val="003981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003981"/>
                </a:solidFill>
                <a:latin typeface="+mn-lt"/>
              </a:rPr>
              <a:t>дисертацій</a:t>
            </a:r>
            <a:r>
              <a:rPr lang="ru-RU" b="1" dirty="0">
                <a:solidFill>
                  <a:srgbClr val="003981"/>
                </a:solidFill>
                <a:latin typeface="+mn-lt"/>
              </a:rPr>
              <a:t> (2025)</a:t>
            </a:r>
            <a:br>
              <a:rPr lang="ru-RU" b="1" dirty="0">
                <a:solidFill>
                  <a:srgbClr val="003981"/>
                </a:solidFill>
                <a:latin typeface="+mn-lt"/>
              </a:rPr>
            </a:br>
            <a:endParaRPr lang="ru-UA" dirty="0">
              <a:solidFill>
                <a:srgbClr val="003981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A357DC-F7D6-E4F9-56DE-30D864DD5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98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3981"/>
                </a:solidFill>
              </a:rPr>
              <a:t>На початку 2025 року </a:t>
            </a:r>
            <a:r>
              <a:rPr lang="ru-RU" dirty="0" err="1">
                <a:solidFill>
                  <a:srgbClr val="003981"/>
                </a:solidFill>
              </a:rPr>
              <a:t>активісти</a:t>
            </a:r>
            <a:r>
              <a:rPr lang="ru-RU" dirty="0">
                <a:solidFill>
                  <a:srgbClr val="003981"/>
                </a:solidFill>
              </a:rPr>
              <a:t> руху «</a:t>
            </a:r>
            <a:r>
              <a:rPr lang="ru-RU" dirty="0" err="1">
                <a:solidFill>
                  <a:srgbClr val="003981"/>
                </a:solidFill>
              </a:rPr>
              <a:t>Дисергейт</a:t>
            </a:r>
            <a:r>
              <a:rPr lang="ru-RU" dirty="0">
                <a:solidFill>
                  <a:srgbClr val="003981"/>
                </a:solidFill>
              </a:rPr>
              <a:t>» </a:t>
            </a:r>
            <a:r>
              <a:rPr lang="ru-RU" dirty="0" err="1">
                <a:solidFill>
                  <a:srgbClr val="003981"/>
                </a:solidFill>
              </a:rPr>
              <a:t>висвітлили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діяльність</a:t>
            </a:r>
            <a:r>
              <a:rPr lang="ru-RU" dirty="0">
                <a:solidFill>
                  <a:srgbClr val="003981"/>
                </a:solidFill>
              </a:rPr>
              <a:t> низки </a:t>
            </a:r>
            <a:r>
              <a:rPr lang="ru-RU" dirty="0" err="1">
                <a:solidFill>
                  <a:srgbClr val="003981"/>
                </a:solidFill>
              </a:rPr>
              <a:t>спеціалізованих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вчених</a:t>
            </a:r>
            <a:r>
              <a:rPr lang="ru-RU" dirty="0">
                <a:solidFill>
                  <a:srgbClr val="003981"/>
                </a:solidFill>
              </a:rPr>
              <a:t> рад, </a:t>
            </a:r>
            <a:r>
              <a:rPr lang="ru-RU" dirty="0" err="1">
                <a:solidFill>
                  <a:srgbClr val="003981"/>
                </a:solidFill>
              </a:rPr>
              <a:t>які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очолювали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професори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провідних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українських</a:t>
            </a:r>
            <a:r>
              <a:rPr lang="ru-RU" dirty="0">
                <a:solidFill>
                  <a:srgbClr val="003981"/>
                </a:solidFill>
              </a:rPr>
              <a:t> ВНЗ. </a:t>
            </a:r>
            <a:r>
              <a:rPr lang="ru-RU" dirty="0" err="1">
                <a:solidFill>
                  <a:srgbClr val="003981"/>
                </a:solidFill>
              </a:rPr>
              <a:t>Ці</a:t>
            </a:r>
            <a:r>
              <a:rPr lang="ru-RU" dirty="0">
                <a:solidFill>
                  <a:srgbClr val="003981"/>
                </a:solidFill>
              </a:rPr>
              <a:t> ради систематично пропускали </a:t>
            </a:r>
            <a:r>
              <a:rPr lang="ru-RU" dirty="0" err="1">
                <a:solidFill>
                  <a:srgbClr val="003981"/>
                </a:solidFill>
              </a:rPr>
              <a:t>дисертації</a:t>
            </a:r>
            <a:r>
              <a:rPr lang="ru-RU" dirty="0">
                <a:solidFill>
                  <a:srgbClr val="003981"/>
                </a:solidFill>
              </a:rPr>
              <a:t> з </a:t>
            </a:r>
            <a:r>
              <a:rPr lang="ru-RU" dirty="0" err="1">
                <a:solidFill>
                  <a:srgbClr val="003981"/>
                </a:solidFill>
              </a:rPr>
              <a:t>ознаками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плагіату</a:t>
            </a:r>
            <a:r>
              <a:rPr lang="ru-RU" dirty="0">
                <a:solidFill>
                  <a:srgbClr val="003981"/>
                </a:solidFill>
              </a:rPr>
              <a:t> та </a:t>
            </a:r>
            <a:r>
              <a:rPr lang="ru-RU" dirty="0" err="1">
                <a:solidFill>
                  <a:srgbClr val="003981"/>
                </a:solidFill>
              </a:rPr>
              <a:t>фабрикації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даних</a:t>
            </a:r>
            <a:r>
              <a:rPr lang="ru-RU" dirty="0">
                <a:solidFill>
                  <a:srgbClr val="003981"/>
                </a:solidFill>
              </a:rPr>
              <a:t>. У </a:t>
            </a:r>
            <a:r>
              <a:rPr lang="ru-RU" dirty="0" err="1">
                <a:solidFill>
                  <a:srgbClr val="003981"/>
                </a:solidFill>
              </a:rPr>
              <a:t>номінації</a:t>
            </a:r>
            <a:r>
              <a:rPr lang="ru-RU" dirty="0">
                <a:solidFill>
                  <a:srgbClr val="003981"/>
                </a:solidFill>
              </a:rPr>
              <a:t> «Спец(з)рада 2025» </a:t>
            </a:r>
            <a:r>
              <a:rPr lang="ru-RU" dirty="0" err="1">
                <a:solidFill>
                  <a:srgbClr val="003981"/>
                </a:solidFill>
              </a:rPr>
              <a:t>було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відзначено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кілька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установ</a:t>
            </a:r>
            <a:r>
              <a:rPr lang="ru-RU" dirty="0">
                <a:solidFill>
                  <a:srgbClr val="003981"/>
                </a:solidFill>
              </a:rPr>
              <a:t> за </a:t>
            </a:r>
            <a:r>
              <a:rPr lang="ru-RU" dirty="0" err="1">
                <a:solidFill>
                  <a:srgbClr val="003981"/>
                </a:solidFill>
              </a:rPr>
              <a:t>сприяння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легалізації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академічного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шахрайства</a:t>
            </a:r>
            <a:r>
              <a:rPr lang="ru-RU" dirty="0">
                <a:solidFill>
                  <a:srgbClr val="003981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3981"/>
                </a:solidFill>
              </a:rPr>
              <a:t>(</a:t>
            </a:r>
            <a:r>
              <a:rPr lang="ru-RU" b="1" dirty="0" err="1">
                <a:solidFill>
                  <a:srgbClr val="003981"/>
                </a:solidFill>
              </a:rPr>
              <a:t>Джерело</a:t>
            </a:r>
            <a:r>
              <a:rPr lang="ru-RU" b="1" dirty="0">
                <a:solidFill>
                  <a:srgbClr val="003981"/>
                </a:solidFill>
              </a:rPr>
              <a:t>:</a:t>
            </a:r>
            <a:r>
              <a:rPr lang="ru-RU" dirty="0">
                <a:solidFill>
                  <a:srgbClr val="003981"/>
                </a:solidFill>
              </a:rPr>
              <a:t> Портал «</a:t>
            </a:r>
            <a:r>
              <a:rPr lang="ru-RU" dirty="0" err="1">
                <a:solidFill>
                  <a:srgbClr val="003981"/>
                </a:solidFill>
              </a:rPr>
              <a:t>Академічна</a:t>
            </a:r>
            <a:r>
              <a:rPr lang="ru-RU" dirty="0">
                <a:solidFill>
                  <a:srgbClr val="003981"/>
                </a:solidFill>
              </a:rPr>
              <a:t> </a:t>
            </a:r>
            <a:r>
              <a:rPr lang="ru-RU" dirty="0" err="1">
                <a:solidFill>
                  <a:srgbClr val="003981"/>
                </a:solidFill>
              </a:rPr>
              <a:t>негідність</a:t>
            </a:r>
            <a:r>
              <a:rPr lang="ru-RU" dirty="0">
                <a:solidFill>
                  <a:srgbClr val="003981"/>
                </a:solidFill>
              </a:rPr>
              <a:t>»)</a:t>
            </a:r>
          </a:p>
          <a:p>
            <a:endParaRPr lang="ru-UA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D610D31-5F5A-7E74-0A15-FD342AFA0F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8886" y="2473008"/>
            <a:ext cx="4854914" cy="2718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3981"/>
            </a:solidFill>
          </a:ln>
        </p:spPr>
      </p:pic>
    </p:spTree>
    <p:extLst>
      <p:ext uri="{BB962C8B-B14F-4D97-AF65-F5344CB8AC3E}">
        <p14:creationId xmlns:p14="http://schemas.microsoft.com/office/powerpoint/2010/main" val="3323968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10833</TotalTime>
  <Words>1538</Words>
  <Application>Microsoft Office PowerPoint</Application>
  <PresentationFormat>Широкоэкранный</PresentationFormat>
  <Paragraphs>130</Paragraphs>
  <Slides>27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DM Sans</vt:lpstr>
      <vt:lpstr>Merriweather</vt:lpstr>
      <vt:lpstr>Тема Office</vt:lpstr>
      <vt:lpstr>Презентация PowerPoint</vt:lpstr>
      <vt:lpstr>Автор презентації </vt:lpstr>
      <vt:lpstr>Чи підтримуєте Ви цей вислів?</vt:lpstr>
      <vt:lpstr>Штучний інтелект в аспекті Закону «Про академічну доброчесність»</vt:lpstr>
      <vt:lpstr>Актуальність проблеми: порушення академічної доброчесності </vt:lpstr>
      <vt:lpstr>Приклади порушення академічної доброчесності учасниками освітнього процесу</vt:lpstr>
      <vt:lpstr>Презентация PowerPoint</vt:lpstr>
      <vt:lpstr>Презентация PowerPoint</vt:lpstr>
      <vt:lpstr> Скандал навколо «Спец(з)рад» та фальшивих дисертацій (2025) </vt:lpstr>
      <vt:lpstr>Проблема використання ШІ у науковій роботі</vt:lpstr>
      <vt:lpstr>Дані НАЗЯВО та МОН за 2025 рік</vt:lpstr>
      <vt:lpstr>Презентация PowerPoint</vt:lpstr>
      <vt:lpstr>Закон «Про академічну доброчесність»</vt:lpstr>
      <vt:lpstr>Презентация PowerPoint</vt:lpstr>
      <vt:lpstr>Визначення академічного плагіату </vt:lpstr>
      <vt:lpstr> Стаття 22. Використання технологій штучного інтелекту </vt:lpstr>
      <vt:lpstr>продовження</vt:lpstr>
      <vt:lpstr>Презентация PowerPoint</vt:lpstr>
      <vt:lpstr> Стаття 24. Види порушень академічної доброчесності </vt:lpstr>
      <vt:lpstr>Презентация PowerPoint</vt:lpstr>
      <vt:lpstr>ВИСНОВКИ</vt:lpstr>
      <vt:lpstr>Презентация PowerPoint</vt:lpstr>
      <vt:lpstr>Презентация PowerPoint</vt:lpstr>
      <vt:lpstr>ДОСТОВІНІСТЬ ЗГЕНЕРОВАНИХ ШІ ВІДПОВІДЕЙ</vt:lpstr>
      <vt:lpstr>Рекомендовані публікації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София Николаева</dc:creator>
  <cp:lastModifiedBy>София Николаева</cp:lastModifiedBy>
  <cp:revision>62</cp:revision>
  <dcterms:created xsi:type="dcterms:W3CDTF">2026-04-30T08:29:16Z</dcterms:created>
  <dcterms:modified xsi:type="dcterms:W3CDTF">2026-05-13T13:44:41Z</dcterms:modified>
</cp:coreProperties>
</file>