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03" r:id="rId2"/>
    <p:sldId id="256" r:id="rId3"/>
    <p:sldId id="257" r:id="rId4"/>
    <p:sldId id="307" r:id="rId5"/>
    <p:sldId id="270" r:id="rId6"/>
    <p:sldId id="304" r:id="rId7"/>
    <p:sldId id="271" r:id="rId8"/>
    <p:sldId id="272" r:id="rId9"/>
    <p:sldId id="311" r:id="rId10"/>
    <p:sldId id="258" r:id="rId11"/>
    <p:sldId id="309" r:id="rId12"/>
    <p:sldId id="310" r:id="rId13"/>
    <p:sldId id="259" r:id="rId14"/>
    <p:sldId id="260" r:id="rId15"/>
    <p:sldId id="261" r:id="rId16"/>
    <p:sldId id="262" r:id="rId17"/>
    <p:sldId id="265" r:id="rId18"/>
    <p:sldId id="263" r:id="rId19"/>
    <p:sldId id="264" r:id="rId20"/>
    <p:sldId id="266" r:id="rId21"/>
    <p:sldId id="267" r:id="rId22"/>
    <p:sldId id="268" r:id="rId23"/>
    <p:sldId id="269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305" r:id="rId49"/>
    <p:sldId id="306" r:id="rId50"/>
    <p:sldId id="290" r:id="rId51"/>
    <p:sldId id="301" r:id="rId52"/>
    <p:sldId id="298" r:id="rId53"/>
    <p:sldId id="30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1" autoAdjust="0"/>
    <p:restoredTop sz="94660"/>
  </p:normalViewPr>
  <p:slideViewPr>
    <p:cSldViewPr snapToGrid="0">
      <p:cViewPr varScale="1">
        <p:scale>
          <a:sx n="97" d="100"/>
          <a:sy n="97" d="100"/>
        </p:scale>
        <p:origin x="2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41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387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750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7878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065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353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2506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176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5284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115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865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606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62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357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36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884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842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BACE0B9-8D98-4FAF-9AB5-0575591D844B}" type="datetimeFigureOut">
              <a:rPr lang="uk-UA" smtClean="0"/>
              <a:t>07.10.2025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ED07C-91FB-4258-8F36-A4050FCE42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43535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zakon3.rada.gov.ua/laws/show/2145-19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hyperlink" Target="https://isg-konf.com/interaction-of-philology-pedagogy-culture-and-history-as-a-way-of-integrating-learning/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em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saiup.org.ua/novyny/akademichna-dobrochesnist-v-universyteti-poglyad-rol-studentiv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3" y="-43543"/>
            <a:ext cx="9262534" cy="69072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580" y="6529536"/>
            <a:ext cx="3145265" cy="2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717" y="0"/>
            <a:ext cx="11560683" cy="1400530"/>
          </a:xfrm>
        </p:spPr>
        <p:txBody>
          <a:bodyPr/>
          <a:lstStyle/>
          <a:p>
            <a:pPr algn="ctr"/>
            <a:r>
              <a:rPr lang="uk-UA" sz="4800" dirty="0" smtClean="0"/>
              <a:t>Академічна нечесність </a:t>
            </a:r>
            <a:br>
              <a:rPr lang="uk-UA" sz="4800" dirty="0" smtClean="0"/>
            </a:br>
            <a:r>
              <a:rPr lang="uk-UA" sz="4800" dirty="0" smtClean="0"/>
              <a:t>(</a:t>
            </a:r>
            <a:r>
              <a:rPr lang="en-US" sz="4800" dirty="0"/>
              <a:t>academic misconduct, dishonesty)</a:t>
            </a:r>
            <a:endParaRPr lang="uk-UA" sz="480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23333" y="1761067"/>
            <a:ext cx="10888133" cy="4630738"/>
          </a:xfrm>
        </p:spPr>
        <p:txBody>
          <a:bodyPr>
            <a:noAutofit/>
          </a:bodyPr>
          <a:lstStyle/>
          <a:p>
            <a:r>
              <a:rPr lang="uk-UA" sz="3200" dirty="0"/>
              <a:t>фабрикація даних (</a:t>
            </a:r>
            <a:r>
              <a:rPr lang="en-US" sz="3200" dirty="0"/>
              <a:t>fabrication</a:t>
            </a:r>
            <a:r>
              <a:rPr lang="en-US" sz="3200" dirty="0" smtClean="0"/>
              <a:t>)</a:t>
            </a:r>
            <a:endParaRPr lang="uk-UA" sz="3200" dirty="0" smtClean="0"/>
          </a:p>
          <a:p>
            <a:r>
              <a:rPr lang="uk-UA" sz="3200" dirty="0"/>
              <a:t>фальсифікація даних (</a:t>
            </a:r>
            <a:r>
              <a:rPr lang="uk-UA" sz="3200" i="1" dirty="0" err="1"/>
              <a:t>falsification</a:t>
            </a:r>
            <a:r>
              <a:rPr lang="uk-UA" sz="3200" dirty="0" smtClean="0"/>
              <a:t>)</a:t>
            </a:r>
          </a:p>
          <a:p>
            <a:r>
              <a:rPr lang="uk-UA" sz="3200" dirty="0"/>
              <a:t>хабарництво в академічній сфері (</a:t>
            </a:r>
            <a:r>
              <a:rPr lang="uk-UA" sz="3200" i="1" dirty="0" err="1"/>
              <a:t>bribery</a:t>
            </a:r>
            <a:r>
              <a:rPr lang="uk-UA" sz="3200" dirty="0" smtClean="0"/>
              <a:t>)</a:t>
            </a:r>
          </a:p>
          <a:p>
            <a:r>
              <a:rPr lang="uk-UA" sz="3200" dirty="0" smtClean="0"/>
              <a:t>академічний </a:t>
            </a:r>
            <a:r>
              <a:rPr lang="uk-UA" sz="3200" dirty="0"/>
              <a:t>саботаж (</a:t>
            </a:r>
            <a:r>
              <a:rPr lang="uk-UA" sz="3200" i="1" dirty="0" err="1"/>
              <a:t>sabotage</a:t>
            </a:r>
            <a:r>
              <a:rPr lang="uk-UA" sz="3200" dirty="0" smtClean="0"/>
              <a:t>)</a:t>
            </a:r>
          </a:p>
          <a:p>
            <a:r>
              <a:rPr lang="uk-UA" sz="3200" dirty="0"/>
              <a:t>професорська нечесність </a:t>
            </a:r>
            <a:endParaRPr lang="uk-UA" sz="3200" dirty="0" smtClean="0"/>
          </a:p>
          <a:p>
            <a:pPr marL="0" indent="0">
              <a:buNone/>
            </a:pPr>
            <a:r>
              <a:rPr lang="uk-UA" sz="3200" dirty="0" smtClean="0"/>
              <a:t>(</a:t>
            </a:r>
            <a:r>
              <a:rPr lang="uk-UA" sz="3200" i="1" dirty="0" err="1"/>
              <a:t>professorial</a:t>
            </a:r>
            <a:r>
              <a:rPr lang="uk-UA" sz="3200" i="1" dirty="0"/>
              <a:t> </a:t>
            </a:r>
            <a:r>
              <a:rPr lang="uk-UA" sz="3200" i="1" dirty="0" err="1"/>
              <a:t>misconduct</a:t>
            </a:r>
            <a:r>
              <a:rPr lang="uk-UA" sz="3200" dirty="0" smtClean="0"/>
              <a:t>)</a:t>
            </a:r>
          </a:p>
          <a:p>
            <a:r>
              <a:rPr lang="uk-UA" sz="3200" dirty="0" smtClean="0"/>
              <a:t>академічне </a:t>
            </a:r>
            <a:r>
              <a:rPr lang="uk-UA" sz="3200" dirty="0"/>
              <a:t>шахрайство (</a:t>
            </a:r>
            <a:r>
              <a:rPr lang="uk-UA" sz="3200" i="1" dirty="0" err="1"/>
              <a:t>cheating</a:t>
            </a:r>
            <a:r>
              <a:rPr lang="uk-UA" sz="3200" dirty="0"/>
              <a:t>) </a:t>
            </a:r>
            <a:endParaRPr lang="uk-UA" sz="3200" dirty="0" smtClean="0"/>
          </a:p>
          <a:p>
            <a:r>
              <a:rPr lang="uk-UA" sz="3200" dirty="0"/>
              <a:t>плагіат (</a:t>
            </a:r>
            <a:r>
              <a:rPr lang="uk-UA" sz="3200" i="1" dirty="0" err="1"/>
              <a:t>plagiarism</a:t>
            </a:r>
            <a:r>
              <a:rPr lang="uk-UA" sz="3200" dirty="0"/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534" y="1400530"/>
            <a:ext cx="3183466" cy="1790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599" y="4131733"/>
            <a:ext cx="4089401" cy="2726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322" y="6627244"/>
            <a:ext cx="3509058" cy="282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075" y="3206502"/>
            <a:ext cx="2638925" cy="21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37300"/>
          <a:stretch/>
        </p:blipFill>
        <p:spPr>
          <a:xfrm>
            <a:off x="1813068" y="120480"/>
            <a:ext cx="7498080" cy="6737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148" y="6648518"/>
            <a:ext cx="2604490" cy="2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55" y="581890"/>
            <a:ext cx="10715157" cy="58189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226" y="6474538"/>
            <a:ext cx="4767587" cy="3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6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7887" y="0"/>
            <a:ext cx="8825659" cy="1007533"/>
          </a:xfrm>
        </p:spPr>
        <p:txBody>
          <a:bodyPr/>
          <a:lstStyle/>
          <a:p>
            <a:pPr algn="ctr"/>
            <a:r>
              <a:rPr lang="uk-UA" dirty="0" smtClean="0"/>
              <a:t>Основні </a:t>
            </a:r>
            <a:r>
              <a:rPr lang="uk-UA" dirty="0"/>
              <a:t>види плагіату</a:t>
            </a: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152401" y="1007533"/>
            <a:ext cx="11514666" cy="5630334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uk-UA" sz="2800" dirty="0" smtClean="0"/>
              <a:t>дослівне </a:t>
            </a:r>
            <a:r>
              <a:rPr lang="uk-UA" sz="2800" dirty="0"/>
              <a:t>запозичення текстових фрагментів без їх належного оформлення та посилання на використане джерело цитування; </a:t>
            </a:r>
            <a:endParaRPr lang="uk-UA" sz="2800" dirty="0" smtClean="0"/>
          </a:p>
          <a:p>
            <a:pPr marL="514350" indent="-514350">
              <a:buAutoNum type="arabicParenR"/>
            </a:pPr>
            <a:r>
              <a:rPr lang="uk-UA" sz="2800" dirty="0" smtClean="0"/>
              <a:t>використання </a:t>
            </a:r>
            <a:r>
              <a:rPr lang="uk-UA" sz="2800" dirty="0"/>
              <a:t>інформації без посилання на джерело цитування; </a:t>
            </a:r>
          </a:p>
          <a:p>
            <a:pPr marL="514350" indent="-514350">
              <a:buAutoNum type="arabicParenR"/>
            </a:pPr>
            <a:r>
              <a:rPr lang="uk-UA" sz="2800" dirty="0" smtClean="0"/>
              <a:t> </a:t>
            </a:r>
            <a:r>
              <a:rPr lang="uk-UA" sz="2800" dirty="0"/>
              <a:t>перифраз/ переказ, узагальнення фактів/ідей/ думок тощо словами близькими до тексту оригіналу та без посилання на першоджерело інформації; </a:t>
            </a:r>
          </a:p>
          <a:p>
            <a:pPr marL="514350" indent="-514350">
              <a:buAutoNum type="arabicParenR"/>
            </a:pPr>
            <a:r>
              <a:rPr lang="uk-UA" sz="2800" dirty="0" smtClean="0"/>
              <a:t> </a:t>
            </a:r>
            <a:r>
              <a:rPr lang="uk-UA" sz="2800" dirty="0"/>
              <a:t>подання як власного продукту наукового дослідження /навчальних (контрольних) робіт, що були виконані </a:t>
            </a:r>
            <a:endParaRPr lang="uk-UA" sz="2800" dirty="0" smtClean="0"/>
          </a:p>
          <a:p>
            <a:r>
              <a:rPr lang="uk-UA" sz="2800" dirty="0"/>
              <a:t> </a:t>
            </a:r>
            <a:r>
              <a:rPr lang="uk-UA" sz="2800" dirty="0" smtClean="0"/>
              <a:t>    на </a:t>
            </a:r>
            <a:r>
              <a:rPr lang="uk-UA" sz="2800" dirty="0"/>
              <a:t>замовлення іншими суб’єктами </a:t>
            </a:r>
            <a:endParaRPr lang="uk-UA" sz="2800" dirty="0" smtClean="0"/>
          </a:p>
          <a:p>
            <a:r>
              <a:rPr lang="uk-UA" dirty="0" smtClean="0"/>
              <a:t> Коментарі </a:t>
            </a:r>
            <a:r>
              <a:rPr lang="uk-UA" dirty="0"/>
              <a:t>до Частини 4 статті 42 Закону України «Про освіту»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306" y="5026230"/>
            <a:ext cx="2066693" cy="18317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06" y="6553689"/>
            <a:ext cx="3783500" cy="30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-211667"/>
            <a:ext cx="10922000" cy="1981200"/>
          </a:xfrm>
        </p:spPr>
        <p:txBody>
          <a:bodyPr/>
          <a:lstStyle/>
          <a:p>
            <a:pPr algn="ctr"/>
            <a:r>
              <a:rPr lang="uk-UA" dirty="0" smtClean="0"/>
              <a:t>Сучасний стан проблеми доброчесності в ЗВО України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160868" y="1286932"/>
            <a:ext cx="11311465" cy="5266267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800" dirty="0"/>
              <a:t>Київський національний лінгвістичний </a:t>
            </a:r>
            <a:r>
              <a:rPr lang="uk-UA" sz="2800" dirty="0" smtClean="0"/>
              <a:t>університет</a:t>
            </a:r>
            <a:endParaRPr lang="en-US" sz="2800" dirty="0"/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800" dirty="0" smtClean="0"/>
              <a:t>Київський національний університету імені </a:t>
            </a:r>
            <a:r>
              <a:rPr lang="uk-UA" sz="2800" dirty="0"/>
              <a:t>Тараса </a:t>
            </a:r>
            <a:r>
              <a:rPr lang="uk-UA" sz="2800" dirty="0" smtClean="0"/>
              <a:t>Шевченка</a:t>
            </a:r>
            <a:endParaRPr lang="en-US" sz="2800" dirty="0" smtClean="0"/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800" dirty="0" smtClean="0"/>
              <a:t>Національний університет</a:t>
            </a:r>
          </a:p>
          <a:p>
            <a:pPr algn="just"/>
            <a:r>
              <a:rPr lang="uk-UA" sz="2800" dirty="0" smtClean="0"/>
              <a:t> </a:t>
            </a:r>
            <a:r>
              <a:rPr lang="uk-UA" sz="2800" dirty="0"/>
              <a:t>"Чернігівський колегіум" </a:t>
            </a:r>
            <a:endParaRPr lang="uk-UA" sz="2800" dirty="0" smtClean="0"/>
          </a:p>
          <a:p>
            <a:pPr algn="just"/>
            <a:r>
              <a:rPr lang="uk-UA" sz="2800" dirty="0" smtClean="0"/>
              <a:t>імені </a:t>
            </a:r>
            <a:r>
              <a:rPr lang="uk-UA" sz="2800" dirty="0"/>
              <a:t>Т. Г. Шевченка (м. Чернігів</a:t>
            </a:r>
            <a:r>
              <a:rPr lang="uk-UA" sz="2800" dirty="0" smtClean="0"/>
              <a:t>)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800" dirty="0" smtClean="0"/>
              <a:t>Східноєвропейський  </a:t>
            </a:r>
          </a:p>
          <a:p>
            <a:pPr algn="just"/>
            <a:r>
              <a:rPr lang="uk-UA" sz="2800" dirty="0" smtClean="0"/>
              <a:t>національний університет </a:t>
            </a:r>
          </a:p>
          <a:p>
            <a:pPr algn="just"/>
            <a:r>
              <a:rPr lang="uk-UA" sz="2800" dirty="0" smtClean="0"/>
              <a:t> </a:t>
            </a:r>
            <a:r>
              <a:rPr lang="uk-UA" sz="2800" dirty="0"/>
              <a:t>імені Лесі Українки (м. Луцьк</a:t>
            </a:r>
            <a:r>
              <a:rPr lang="uk-UA" sz="2800" dirty="0" smtClean="0"/>
              <a:t>)</a:t>
            </a:r>
          </a:p>
          <a:p>
            <a:pPr algn="just"/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00" y="2336471"/>
            <a:ext cx="6146800" cy="4453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427" y="6404129"/>
            <a:ext cx="3706773" cy="2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1" y="262466"/>
            <a:ext cx="10515600" cy="956734"/>
          </a:xfrm>
        </p:spPr>
        <p:txBody>
          <a:bodyPr/>
          <a:lstStyle/>
          <a:p>
            <a:pPr algn="ctr"/>
            <a:r>
              <a:rPr lang="uk-UA" dirty="0" smtClean="0"/>
              <a:t>Результати анкетного </a:t>
            </a:r>
            <a:r>
              <a:rPr lang="uk-UA" dirty="0"/>
              <a:t>о</a:t>
            </a:r>
            <a:r>
              <a:rPr lang="uk-UA" dirty="0" smtClean="0"/>
              <a:t>питування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389467" y="982133"/>
            <a:ext cx="11531600" cy="5655734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dirty="0" smtClean="0"/>
              <a:t>Більшість </a:t>
            </a:r>
            <a:r>
              <a:rPr lang="uk-UA" sz="3600" dirty="0"/>
              <a:t>(71,8%) опитаних студентів оцінили проблему академічної </a:t>
            </a:r>
            <a:r>
              <a:rPr lang="uk-UA" sz="3600" dirty="0" err="1"/>
              <a:t>недоброчесності</a:t>
            </a:r>
            <a:r>
              <a:rPr lang="uk-UA" sz="3600" dirty="0"/>
              <a:t> як важливу для них. </a:t>
            </a:r>
            <a:endParaRPr lang="uk-UA" sz="3600" dirty="0" smtClean="0"/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3600" dirty="0" smtClean="0"/>
              <a:t>Більше </a:t>
            </a:r>
            <a:r>
              <a:rPr lang="uk-UA" sz="3600" dirty="0"/>
              <a:t>половини опитаних (54,1%) студентів навіть пов’язують чинник академічної </a:t>
            </a:r>
            <a:r>
              <a:rPr lang="uk-UA" sz="3600" dirty="0" err="1"/>
              <a:t>недоброчесності</a:t>
            </a:r>
            <a:r>
              <a:rPr lang="uk-UA" sz="3600" dirty="0"/>
              <a:t> студентів </a:t>
            </a:r>
            <a:r>
              <a:rPr lang="uk-UA" sz="3600" u="sng" dirty="0"/>
              <a:t>з невизнанням дипломів українських закладів вищої освіти за кордоном.</a:t>
            </a:r>
          </a:p>
        </p:txBody>
      </p:sp>
    </p:spTree>
    <p:extLst>
      <p:ext uri="{BB962C8B-B14F-4D97-AF65-F5344CB8AC3E}">
        <p14:creationId xmlns:p14="http://schemas.microsoft.com/office/powerpoint/2010/main" val="265300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0" y="1170038"/>
            <a:ext cx="11531601" cy="4906297"/>
          </a:xfrm>
        </p:spPr>
        <p:txBody>
          <a:bodyPr>
            <a:noAutofit/>
          </a:bodyPr>
          <a:lstStyle/>
          <a:p>
            <a:pPr algn="ctr"/>
            <a:r>
              <a:rPr lang="uk-UA" sz="4000" dirty="0"/>
              <a:t>«Чи зіштовхувались Ви з проявами академічної </a:t>
            </a:r>
            <a:r>
              <a:rPr lang="uk-UA" sz="4000" dirty="0" err="1"/>
              <a:t>недоброчесності</a:t>
            </a:r>
            <a:r>
              <a:rPr lang="uk-UA" sz="4000" dirty="0"/>
              <a:t> в університеті» </a:t>
            </a:r>
            <a:endParaRPr lang="uk-UA" sz="4000" dirty="0" smtClean="0"/>
          </a:p>
          <a:p>
            <a:r>
              <a:rPr lang="uk-UA" sz="3600" dirty="0" smtClean="0"/>
              <a:t>56,9 </a:t>
            </a:r>
            <a:r>
              <a:rPr lang="uk-UA" sz="3600" dirty="0"/>
              <a:t>% </a:t>
            </a:r>
            <a:r>
              <a:rPr lang="uk-UA" sz="3600" dirty="0" smtClean="0"/>
              <a:t>- неодноразово </a:t>
            </a:r>
          </a:p>
          <a:p>
            <a:r>
              <a:rPr lang="uk-UA" sz="3600" dirty="0"/>
              <a:t> </a:t>
            </a:r>
            <a:r>
              <a:rPr lang="uk-UA" sz="3600" dirty="0" smtClean="0"/>
              <a:t>           зустрічали </a:t>
            </a:r>
            <a:r>
              <a:rPr lang="uk-UA" sz="3600" dirty="0"/>
              <a:t>ці прояви, </a:t>
            </a:r>
            <a:endParaRPr lang="uk-UA" sz="3600" dirty="0" smtClean="0"/>
          </a:p>
          <a:p>
            <a:r>
              <a:rPr lang="uk-UA" sz="3600" dirty="0" smtClean="0"/>
              <a:t>37,3 </a:t>
            </a:r>
            <a:r>
              <a:rPr lang="uk-UA" sz="3600" dirty="0"/>
              <a:t>% </a:t>
            </a:r>
            <a:r>
              <a:rPr lang="uk-UA" sz="3600" dirty="0" smtClean="0"/>
              <a:t>- лише  </a:t>
            </a:r>
            <a:r>
              <a:rPr lang="uk-UA" sz="3600" dirty="0"/>
              <a:t>поодинокі </a:t>
            </a:r>
            <a:endParaRPr lang="uk-UA" sz="3600" dirty="0" smtClean="0"/>
          </a:p>
          <a:p>
            <a:r>
              <a:rPr lang="uk-UA" sz="3600" dirty="0"/>
              <a:t> </a:t>
            </a:r>
            <a:r>
              <a:rPr lang="uk-UA" sz="3600" dirty="0" smtClean="0"/>
              <a:t>             випадки </a:t>
            </a:r>
          </a:p>
          <a:p>
            <a:r>
              <a:rPr lang="uk-UA" sz="3600" dirty="0" smtClean="0"/>
              <a:t>5,8</a:t>
            </a:r>
            <a:r>
              <a:rPr lang="uk-UA" sz="3600" dirty="0"/>
              <a:t>%  – взагалі не </a:t>
            </a:r>
            <a:endParaRPr lang="uk-UA" sz="3600" dirty="0" smtClean="0"/>
          </a:p>
          <a:p>
            <a:r>
              <a:rPr lang="uk-UA" sz="3600" dirty="0" smtClean="0"/>
              <a:t>         зустрічалися </a:t>
            </a:r>
            <a:r>
              <a:rPr lang="uk-UA" sz="3600" dirty="0"/>
              <a:t>з проявами </a:t>
            </a:r>
            <a:endParaRPr lang="uk-UA" sz="3600" dirty="0" smtClean="0"/>
          </a:p>
          <a:p>
            <a:r>
              <a:rPr lang="uk-UA" sz="3600" dirty="0" smtClean="0"/>
              <a:t>         академічної </a:t>
            </a:r>
            <a:r>
              <a:rPr lang="uk-UA" sz="3600" dirty="0" err="1"/>
              <a:t>недоброчесності</a:t>
            </a:r>
            <a:r>
              <a:rPr lang="uk-UA" sz="3600" dirty="0"/>
              <a:t>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38400" y="0"/>
            <a:ext cx="9753600" cy="618067"/>
          </a:xfrm>
        </p:spPr>
        <p:txBody>
          <a:bodyPr/>
          <a:lstStyle/>
          <a:p>
            <a:r>
              <a:rPr lang="uk-UA" sz="3200" dirty="0" smtClean="0"/>
              <a:t>Результати анкетного опитування </a:t>
            </a:r>
            <a:r>
              <a:rPr lang="uk-UA" sz="2800" dirty="0" smtClean="0"/>
              <a:t>(Продовження)</a:t>
            </a:r>
            <a:endParaRPr lang="uk-UA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33" y="1752599"/>
            <a:ext cx="4605867" cy="45635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420" y="6340533"/>
            <a:ext cx="3577883" cy="2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487" y="158802"/>
            <a:ext cx="8825659" cy="1981200"/>
          </a:xfrm>
        </p:spPr>
        <p:txBody>
          <a:bodyPr/>
          <a:lstStyle/>
          <a:p>
            <a:pPr algn="ctr"/>
            <a:r>
              <a:rPr lang="uk-UA" dirty="0"/>
              <a:t>Причини проявів академічної </a:t>
            </a:r>
            <a:r>
              <a:rPr lang="uk-UA" dirty="0" err="1"/>
              <a:t>недоброчесності</a:t>
            </a:r>
            <a:r>
              <a:rPr lang="uk-UA" dirty="0"/>
              <a:t> студентів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318449" y="2700936"/>
            <a:ext cx="7970417" cy="2362200"/>
          </a:xfrm>
        </p:spPr>
        <p:txBody>
          <a:bodyPr/>
          <a:lstStyle/>
          <a:p>
            <a:r>
              <a:rPr lang="uk-UA" sz="2800" i="1" dirty="0" smtClean="0"/>
              <a:t>за </a:t>
            </a:r>
            <a:r>
              <a:rPr lang="uk-UA" sz="2800" i="1" dirty="0"/>
              <a:t>10-бальною шкалою: 1 – не впливає</a:t>
            </a:r>
            <a:r>
              <a:rPr lang="uk-UA" sz="2800" i="1" dirty="0" smtClean="0"/>
              <a:t>,</a:t>
            </a:r>
          </a:p>
          <a:p>
            <a:r>
              <a:rPr lang="uk-UA" sz="2800" i="1" dirty="0" smtClean="0"/>
              <a:t>10 </a:t>
            </a:r>
            <a:r>
              <a:rPr lang="uk-UA" sz="2800" i="1" dirty="0"/>
              <a:t>– дуже сильно </a:t>
            </a:r>
            <a:r>
              <a:rPr lang="uk-UA" sz="2800" i="1" dirty="0" smtClean="0"/>
              <a:t>впливає</a:t>
            </a:r>
            <a:endParaRPr lang="uk-UA" sz="2800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149" y="2503041"/>
            <a:ext cx="4198408" cy="4354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506" y="0"/>
            <a:ext cx="2848494" cy="17605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493" y="4412802"/>
            <a:ext cx="3633802" cy="2422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8181" y="1843955"/>
            <a:ext cx="2643819" cy="212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26" y="6608309"/>
            <a:ext cx="2721567" cy="218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025" y="2308966"/>
            <a:ext cx="2751975" cy="22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34" y="-211667"/>
            <a:ext cx="11345333" cy="855133"/>
          </a:xfrm>
        </p:spPr>
        <p:txBody>
          <a:bodyPr/>
          <a:lstStyle/>
          <a:p>
            <a:pPr algn="ctr"/>
            <a:endParaRPr lang="uk-UA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73460"/>
              </p:ext>
            </p:extLst>
          </p:nvPr>
        </p:nvGraphicFramePr>
        <p:xfrm>
          <a:off x="169335" y="29632"/>
          <a:ext cx="12022665" cy="66886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2667">
                  <a:extLst>
                    <a:ext uri="{9D8B030D-6E8A-4147-A177-3AD203B41FA5}">
                      <a16:colId xmlns:a16="http://schemas.microsoft.com/office/drawing/2014/main" val="880117292"/>
                    </a:ext>
                  </a:extLst>
                </a:gridCol>
                <a:gridCol w="10549466">
                  <a:extLst>
                    <a:ext uri="{9D8B030D-6E8A-4147-A177-3AD203B41FA5}">
                      <a16:colId xmlns:a16="http://schemas.microsoft.com/office/drawing/2014/main" val="168351548"/>
                    </a:ext>
                  </a:extLst>
                </a:gridCol>
                <a:gridCol w="880532">
                  <a:extLst>
                    <a:ext uri="{9D8B030D-6E8A-4147-A177-3AD203B41FA5}">
                      <a16:colId xmlns:a16="http://schemas.microsoft.com/office/drawing/2014/main" val="3681925845"/>
                    </a:ext>
                  </a:extLst>
                </a:gridCol>
              </a:tblGrid>
              <a:tr h="4169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№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Причина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Бал 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1354776869"/>
                  </a:ext>
                </a:extLst>
              </a:tr>
              <a:tr h="4633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1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Низький рівень мотивації студентів  до отримання якісних  знань.  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6,12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2405576939"/>
                  </a:ext>
                </a:extLst>
              </a:tr>
              <a:tr h="4633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2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Перевантаженість студентів  навчальними заняттями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5,87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2015391213"/>
                  </a:ext>
                </a:extLst>
              </a:tr>
              <a:tr h="4633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3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Накопичений досвід ще зі школи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4,83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379587515"/>
                  </a:ext>
                </a:extLst>
              </a:tr>
              <a:tr h="4633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4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Це не є морально-етичною проблемою для студента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5,0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82044572"/>
                  </a:ext>
                </a:extLst>
              </a:tr>
              <a:tr h="1099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5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Це є традиційно усталеною системою навчання у багатьох ЗВО (освітня система дозволяє, викладачі дивляться на це </a:t>
                      </a:r>
                      <a:r>
                        <a:rPr lang="uk-UA" sz="2400" dirty="0" smtClean="0">
                          <a:effectLst/>
                        </a:rPr>
                        <a:t>«крізь </a:t>
                      </a:r>
                      <a:r>
                        <a:rPr lang="uk-UA" sz="2400" dirty="0">
                          <a:effectLst/>
                        </a:rPr>
                        <a:t>пальці»)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4,83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3816593285"/>
                  </a:ext>
                </a:extLst>
              </a:tr>
              <a:tr h="9266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6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Лінощі (лінь готуватися до контрольної роботи, заліку, іспиту – простіше списати тощо)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7,11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1883764117"/>
                  </a:ext>
                </a:extLst>
              </a:tr>
              <a:tr h="7335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7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Невідповідність між обсягом виконання роботи та часом, що відведений на нього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5,71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784921936"/>
                  </a:ext>
                </a:extLst>
              </a:tr>
              <a:tr h="9266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8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Відсутність вимог щодо встановлення фактів </a:t>
                      </a:r>
                      <a:r>
                        <a:rPr lang="uk-UA" sz="2400" dirty="0" err="1">
                          <a:effectLst/>
                        </a:rPr>
                        <a:t>недоброчесності</a:t>
                      </a:r>
                      <a:r>
                        <a:rPr lang="uk-UA" sz="2400" dirty="0">
                          <a:effectLst/>
                        </a:rPr>
                        <a:t> та відповідного оцінювання таких робіт студентів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4,97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2310072945"/>
                  </a:ext>
                </a:extLst>
              </a:tr>
              <a:tr h="7326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9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Відсутність адекватного покарання за прояв академічної </a:t>
                      </a:r>
                      <a:r>
                        <a:rPr lang="uk-UA" sz="2400" dirty="0" err="1">
                          <a:effectLst/>
                        </a:rPr>
                        <a:t>недоброчесності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5,57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261379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1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265802"/>
              </p:ext>
            </p:extLst>
          </p:nvPr>
        </p:nvGraphicFramePr>
        <p:xfrm>
          <a:off x="0" y="108902"/>
          <a:ext cx="12022665" cy="6749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2667">
                  <a:extLst>
                    <a:ext uri="{9D8B030D-6E8A-4147-A177-3AD203B41FA5}">
                      <a16:colId xmlns:a16="http://schemas.microsoft.com/office/drawing/2014/main" val="3290983118"/>
                    </a:ext>
                  </a:extLst>
                </a:gridCol>
                <a:gridCol w="10414000">
                  <a:extLst>
                    <a:ext uri="{9D8B030D-6E8A-4147-A177-3AD203B41FA5}">
                      <a16:colId xmlns:a16="http://schemas.microsoft.com/office/drawing/2014/main" val="38805765"/>
                    </a:ext>
                  </a:extLst>
                </a:gridCol>
                <a:gridCol w="1015998">
                  <a:extLst>
                    <a:ext uri="{9D8B030D-6E8A-4147-A177-3AD203B41FA5}">
                      <a16:colId xmlns:a16="http://schemas.microsoft.com/office/drawing/2014/main" val="428003178"/>
                    </a:ext>
                  </a:extLst>
                </a:gridCol>
              </a:tblGrid>
              <a:tr h="11894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10</a:t>
                      </a:r>
                      <a:endParaRPr lang="uk-UA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800" b="0" dirty="0" err="1">
                          <a:effectLst/>
                        </a:rPr>
                        <a:t>Демотивація</a:t>
                      </a:r>
                      <a:r>
                        <a:rPr lang="uk-UA" sz="2800" b="0" dirty="0">
                          <a:effectLst/>
                        </a:rPr>
                        <a:t> викладачів (з різних причин) встановлювати й адекватно реагувати на факти академічної доброчесності</a:t>
                      </a:r>
                      <a:endParaRPr lang="uk-UA" sz="28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5,65</a:t>
                      </a:r>
                      <a:endParaRPr lang="uk-UA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4225354987"/>
                  </a:ext>
                </a:extLst>
              </a:tr>
              <a:tr h="18810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11</a:t>
                      </a:r>
                      <a:endParaRPr lang="uk-UA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Незнання норм коректності використання та оформлення використаних джерел (складна процедура оформлення списку оформлення опрацьованих першоджерел, посилань тощо).</a:t>
                      </a:r>
                      <a:endParaRPr lang="uk-UA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5,23</a:t>
                      </a:r>
                      <a:endParaRPr lang="uk-UA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2995739304"/>
                  </a:ext>
                </a:extLst>
              </a:tr>
              <a:tr h="14409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12</a:t>
                      </a:r>
                      <a:endParaRPr lang="uk-UA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Наявність широкого доступу до інформації (за допомогою інформаційно-комунікаційних технологій) у всесвітній мережі Інтернет, що значно полегшує списування</a:t>
                      </a:r>
                      <a:endParaRPr lang="uk-UA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5,47</a:t>
                      </a:r>
                      <a:endParaRPr lang="uk-UA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1260771598"/>
                  </a:ext>
                </a:extLst>
              </a:tr>
              <a:tr h="18810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</a:rPr>
                        <a:t>13</a:t>
                      </a:r>
                      <a:endParaRPr lang="uk-UA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Відсутність власних ідей щодо написання відповідних видів робіт (відсутність досвіду/ прогалини між набутими теоретичними знаннями та практичним досвідом, навичками і вміннями  тощо)</a:t>
                      </a:r>
                      <a:endParaRPr lang="uk-UA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6,05 </a:t>
                      </a:r>
                      <a:endParaRPr lang="uk-UA" sz="2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936" marR="62936" marT="0" marB="0"/>
                </a:tc>
                <a:extLst>
                  <a:ext uri="{0D108BD9-81ED-4DB2-BD59-A6C34878D82A}">
                    <a16:rowId xmlns:a16="http://schemas.microsoft.com/office/drawing/2014/main" val="2260241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47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397" y="1713619"/>
            <a:ext cx="10948415" cy="3329581"/>
          </a:xfrm>
        </p:spPr>
        <p:txBody>
          <a:bodyPr/>
          <a:lstStyle/>
          <a:p>
            <a:pPr algn="ctr"/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uk-UA" sz="4800" dirty="0" err="1" smtClean="0"/>
              <a:t>Загальноуніверситетський</a:t>
            </a:r>
            <a:r>
              <a:rPr lang="uk-UA" sz="4800" dirty="0" smtClean="0"/>
              <a:t> </a:t>
            </a:r>
            <a:r>
              <a:rPr lang="uk-UA" sz="4800" dirty="0" err="1" smtClean="0"/>
              <a:t>вебінар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uk-UA" sz="4800" smtClean="0"/>
              <a:t/>
            </a:r>
            <a:br>
              <a:rPr lang="uk-UA" sz="4800" smtClean="0"/>
            </a:br>
            <a:r>
              <a:rPr lang="uk-UA" sz="4800" smtClean="0"/>
              <a:t>АКАДЕМІЧНА </a:t>
            </a:r>
            <a:r>
              <a:rPr lang="uk-UA" sz="4800" dirty="0" smtClean="0"/>
              <a:t>ДОБРОЧЕСНІСТЬ ЯК ОСНОВА ОСВІТНЬОГО І НАУКОВОГО ПРОЦЕСІВ У КИЇВСЬКОМУ НАЦІОНАЛЬНОМУ ЛІНГВІСТИЧНОМУ УНІВЕРСИТЕТІ</a:t>
            </a:r>
            <a:endParaRPr lang="uk-UA" sz="48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022939" y="5043200"/>
            <a:ext cx="10657783" cy="1814800"/>
          </a:xfrm>
        </p:spPr>
        <p:txBody>
          <a:bodyPr>
            <a:normAutofit/>
          </a:bodyPr>
          <a:lstStyle/>
          <a:p>
            <a:pPr algn="ctr"/>
            <a:r>
              <a:rPr lang="uk-UA" sz="2300" cap="none" dirty="0" err="1" smtClean="0"/>
              <a:t>Докторка</a:t>
            </a:r>
            <a:r>
              <a:rPr lang="uk-UA" sz="2300" cap="none" dirty="0" smtClean="0"/>
              <a:t> педагогічних наук, професорка, </a:t>
            </a:r>
            <a:endParaRPr lang="en-US" sz="2300" cap="none" dirty="0" smtClean="0"/>
          </a:p>
          <a:p>
            <a:pPr algn="ctr"/>
            <a:r>
              <a:rPr lang="uk-UA" sz="2300" cap="none" dirty="0" smtClean="0"/>
              <a:t>завідувачка </a:t>
            </a:r>
            <a:r>
              <a:rPr lang="uk-UA" sz="2300" cap="none" dirty="0" smtClean="0"/>
              <a:t>кафедри педагогіки та методики навчання іноземних мов </a:t>
            </a:r>
            <a:endParaRPr lang="en-US" sz="2300" cap="none" dirty="0" smtClean="0"/>
          </a:p>
          <a:p>
            <a:pPr algn="ctr"/>
            <a:r>
              <a:rPr lang="uk-UA" cap="none" dirty="0" smtClean="0"/>
              <a:t>Валентина</a:t>
            </a:r>
            <a:r>
              <a:rPr lang="uk-UA" dirty="0" smtClean="0"/>
              <a:t> </a:t>
            </a:r>
            <a:r>
              <a:rPr lang="uk-UA" dirty="0" err="1" smtClean="0"/>
              <a:t>черниш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3258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39" y="-177802"/>
            <a:ext cx="8094133" cy="1718733"/>
          </a:xfrm>
        </p:spPr>
        <p:txBody>
          <a:bodyPr/>
          <a:lstStyle/>
          <a:p>
            <a:pPr algn="ctr"/>
            <a:r>
              <a:rPr lang="uk-UA" dirty="0"/>
              <a:t>О</a:t>
            </a:r>
            <a:r>
              <a:rPr lang="uk-UA" dirty="0" smtClean="0"/>
              <a:t>цінка </a:t>
            </a:r>
            <a:r>
              <a:rPr lang="uk-UA" dirty="0"/>
              <a:t>респондентами видів проявів академічної </a:t>
            </a:r>
            <a:r>
              <a:rPr lang="uk-UA" dirty="0" err="1"/>
              <a:t>недоброчесності</a:t>
            </a:r>
            <a:r>
              <a:rPr lang="uk-UA" dirty="0"/>
              <a:t> </a:t>
            </a:r>
            <a:r>
              <a:rPr lang="uk-UA" dirty="0" smtClean="0"/>
              <a:t>студентів </a:t>
            </a:r>
            <a:br>
              <a:rPr lang="uk-UA" dirty="0" smtClean="0"/>
            </a:br>
            <a:r>
              <a:rPr lang="uk-UA" sz="2400" dirty="0" smtClean="0"/>
              <a:t>(за 10-ти бальною шкалою)</a:t>
            </a:r>
            <a:endParaRPr lang="uk-UA" sz="240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287867" y="3259665"/>
            <a:ext cx="11734800" cy="324273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uk-UA" sz="4000" dirty="0" smtClean="0"/>
              <a:t>І місце - списування </a:t>
            </a:r>
            <a:r>
              <a:rPr lang="uk-UA" sz="4000" dirty="0"/>
              <a:t>– 7,11 балів </a:t>
            </a:r>
            <a:endParaRPr lang="uk-UA" sz="4000" dirty="0" smtClean="0"/>
          </a:p>
          <a:p>
            <a:pPr algn="just"/>
            <a:r>
              <a:rPr lang="uk-UA" sz="4000" dirty="0" smtClean="0"/>
              <a:t>ІІ місце – плагіат -  4,85 балів , </a:t>
            </a:r>
          </a:p>
          <a:p>
            <a:pPr algn="just"/>
            <a:r>
              <a:rPr lang="uk-UA" sz="4000" dirty="0" smtClean="0"/>
              <a:t>ІІІ місце – </a:t>
            </a:r>
            <a:r>
              <a:rPr lang="uk-UA" sz="4000" dirty="0"/>
              <a:t>необ’єктивне оцінювання (свідоме завищення або заниження оцінки результатів навчання) </a:t>
            </a:r>
            <a:r>
              <a:rPr lang="uk-UA" sz="4000" dirty="0" smtClean="0"/>
              <a:t>- 4,41 балів</a:t>
            </a:r>
          </a:p>
          <a:p>
            <a:pPr algn="just"/>
            <a:r>
              <a:rPr lang="uk-UA" sz="2800" i="1" dirty="0"/>
              <a:t>Корупція, фальсифікація і фабрикація </a:t>
            </a:r>
            <a:r>
              <a:rPr lang="uk-UA" sz="2800" dirty="0"/>
              <a:t>оцінені студентами як доволі мало розповсюджене явище.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608" y="84736"/>
            <a:ext cx="4171392" cy="3316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956" y="3400993"/>
            <a:ext cx="3328002" cy="26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1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1975869" cy="1981200"/>
          </a:xfrm>
        </p:spPr>
        <p:txBody>
          <a:bodyPr/>
          <a:lstStyle/>
          <a:p>
            <a:pPr algn="ctr"/>
            <a:r>
              <a:rPr lang="uk-UA" sz="4400" b="1" dirty="0"/>
              <a:t>Оцінка студентами окремих заходів, спрямованих проти проявів академічної </a:t>
            </a:r>
            <a:r>
              <a:rPr lang="uk-UA" sz="4400" b="1" dirty="0" err="1"/>
              <a:t>недоброчесності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2121980" y="1700833"/>
            <a:ext cx="7497979" cy="1752599"/>
          </a:xfrm>
        </p:spPr>
        <p:txBody>
          <a:bodyPr/>
          <a:lstStyle/>
          <a:p>
            <a:pPr algn="ctr"/>
            <a:r>
              <a:rPr lang="uk-UA" sz="3200" i="1" dirty="0" smtClean="0"/>
              <a:t>за </a:t>
            </a:r>
            <a:r>
              <a:rPr lang="uk-UA" sz="3200" i="1" dirty="0"/>
              <a:t>10-бальною шкалою: 1 – не впливає,10 – дуже сильно </a:t>
            </a:r>
            <a:r>
              <a:rPr lang="uk-UA" sz="3200" i="1" dirty="0" smtClean="0"/>
              <a:t>впливає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205" y="2966586"/>
            <a:ext cx="5365174" cy="3576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7962"/>
          <a:stretch/>
        </p:blipFill>
        <p:spPr>
          <a:xfrm>
            <a:off x="158633" y="2966586"/>
            <a:ext cx="5829300" cy="3576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91" y="6543368"/>
            <a:ext cx="3979976" cy="320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35" y="6616125"/>
            <a:ext cx="3007237" cy="2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60867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1154954" y="863600"/>
            <a:ext cx="8825659" cy="5156200"/>
          </a:xfrm>
        </p:spPr>
        <p:txBody>
          <a:bodyPr/>
          <a:lstStyle/>
          <a:p>
            <a:endParaRPr lang="uk-UA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8787"/>
              </p:ext>
            </p:extLst>
          </p:nvPr>
        </p:nvGraphicFramePr>
        <p:xfrm>
          <a:off x="0" y="3"/>
          <a:ext cx="12192000" cy="6999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5933">
                  <a:extLst>
                    <a:ext uri="{9D8B030D-6E8A-4147-A177-3AD203B41FA5}">
                      <a16:colId xmlns:a16="http://schemas.microsoft.com/office/drawing/2014/main" val="1268852947"/>
                    </a:ext>
                  </a:extLst>
                </a:gridCol>
                <a:gridCol w="10806636">
                  <a:extLst>
                    <a:ext uri="{9D8B030D-6E8A-4147-A177-3AD203B41FA5}">
                      <a16:colId xmlns:a16="http://schemas.microsoft.com/office/drawing/2014/main" val="2255218772"/>
                    </a:ext>
                  </a:extLst>
                </a:gridCol>
                <a:gridCol w="739431">
                  <a:extLst>
                    <a:ext uri="{9D8B030D-6E8A-4147-A177-3AD203B41FA5}">
                      <a16:colId xmlns:a16="http://schemas.microsoft.com/office/drawing/2014/main" val="2560995885"/>
                    </a:ext>
                  </a:extLst>
                </a:gridCol>
              </a:tblGrid>
              <a:tr h="4156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№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Назва заходу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Бал 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4522880"/>
                  </a:ext>
                </a:extLst>
              </a:tr>
              <a:tr h="687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1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В</a:t>
                      </a:r>
                      <a:r>
                        <a:rPr lang="ru-RU" sz="2400" dirty="0" err="1">
                          <a:effectLst/>
                        </a:rPr>
                        <a:t>икористання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університетами</a:t>
                      </a:r>
                      <a:r>
                        <a:rPr lang="uk-UA" sz="2400" dirty="0">
                          <a:effectLst/>
                        </a:rPr>
                        <a:t> </a:t>
                      </a:r>
                      <a:r>
                        <a:rPr lang="uk-UA" sz="2400" dirty="0" err="1" smtClean="0">
                          <a:effectLst/>
                        </a:rPr>
                        <a:t>комп</a:t>
                      </a:r>
                      <a:r>
                        <a:rPr lang="en-US" sz="2400" dirty="0" smtClean="0">
                          <a:effectLst/>
                        </a:rPr>
                        <a:t>’</a:t>
                      </a:r>
                      <a:r>
                        <a:rPr lang="uk-UA" sz="2400" dirty="0" err="1" smtClean="0">
                          <a:effectLst/>
                        </a:rPr>
                        <a:t>ютерних</a:t>
                      </a:r>
                      <a:r>
                        <a:rPr lang="ru-RU" sz="2400" dirty="0" smtClean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програм</a:t>
                      </a:r>
                      <a:r>
                        <a:rPr lang="ru-RU" sz="2400" dirty="0">
                          <a:effectLst/>
                        </a:rPr>
                        <a:t> з </a:t>
                      </a:r>
                      <a:r>
                        <a:rPr lang="ru-RU" sz="2400" dirty="0" err="1">
                          <a:effectLst/>
                        </a:rPr>
                        <a:t>пошуку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плагіату</a:t>
                      </a:r>
                      <a:r>
                        <a:rPr lang="uk-UA" sz="2400" dirty="0">
                          <a:effectLst/>
                        </a:rPr>
                        <a:t> у курсових, </a:t>
                      </a:r>
                      <a:r>
                        <a:rPr lang="uk-UA" sz="2400" dirty="0" smtClean="0">
                          <a:effectLst/>
                        </a:rPr>
                        <a:t>кваліфікаційних </a:t>
                      </a:r>
                      <a:r>
                        <a:rPr lang="uk-UA" sz="2400" dirty="0">
                          <a:effectLst/>
                        </a:rPr>
                        <a:t>роботах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6,24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9010471"/>
                  </a:ext>
                </a:extLst>
              </a:tr>
              <a:tr h="687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2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Жорстке дотримання викладачами вимог щодо заборони списування під час контрольних заходів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5,77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1857537"/>
                  </a:ext>
                </a:extLst>
              </a:tr>
              <a:tr h="10317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3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Формулювання питань для різних видів </a:t>
                      </a:r>
                      <a:r>
                        <a:rPr lang="uk-UA" sz="2400" dirty="0" smtClean="0">
                          <a:effectLst/>
                        </a:rPr>
                        <a:t>контролю </a:t>
                      </a:r>
                      <a:r>
                        <a:rPr lang="uk-UA" sz="2400" dirty="0">
                          <a:effectLst/>
                        </a:rPr>
                        <a:t>у такий спосіб, що не передбачає готової відповіді  в підручниках, конспектах, Інтернеті тощо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5,12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4451784"/>
                  </a:ext>
                </a:extLst>
              </a:tr>
              <a:tr h="687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4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Переконування студентів у важливості отримання якісної освіти тільки за умов академічної доброчесності у навчанні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5,69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5363092"/>
                  </a:ext>
                </a:extLst>
              </a:tr>
              <a:tr h="10317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5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Включення питань академічної доброчесності </a:t>
                      </a:r>
                      <a:r>
                        <a:rPr lang="uk-UA" sz="2400" dirty="0" smtClean="0">
                          <a:effectLst/>
                        </a:rPr>
                        <a:t>до навчальних програм </a:t>
                      </a:r>
                      <a:r>
                        <a:rPr lang="uk-UA" sz="2400" dirty="0">
                          <a:effectLst/>
                        </a:rPr>
                        <a:t>профільних дисциплін (навчання вимогам академічного письма в курсових та </a:t>
                      </a:r>
                      <a:r>
                        <a:rPr lang="uk-UA" sz="2400" dirty="0" smtClean="0">
                          <a:effectLst/>
                        </a:rPr>
                        <a:t>кваліфікаційних </a:t>
                      </a:r>
                      <a:r>
                        <a:rPr lang="uk-UA" sz="2400" dirty="0">
                          <a:effectLst/>
                        </a:rPr>
                        <a:t>роботах тощо)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4,97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1090461"/>
                  </a:ext>
                </a:extLst>
              </a:tr>
              <a:tr h="10317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6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Незворотне покарання (аж до </a:t>
                      </a:r>
                      <a:r>
                        <a:rPr lang="uk-UA" sz="2400" dirty="0" smtClean="0">
                          <a:effectLst/>
                        </a:rPr>
                        <a:t>відрахування </a:t>
                      </a:r>
                      <a:r>
                        <a:rPr lang="uk-UA" sz="2400" dirty="0">
                          <a:effectLst/>
                        </a:rPr>
                        <a:t>із ЗВО)  тих студентів, що неодноразово порушують вимоги академічної доброчесності у навчанні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4,19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4820597"/>
                  </a:ext>
                </a:extLst>
              </a:tr>
              <a:tr h="10317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7</a:t>
                      </a:r>
                      <a:endParaRPr lang="uk-UA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Можливість для Міністерства освіти і науки  України відкликати дипломи у випускників ЗВО, якщо  в їх  кваліфікаційних роботах  був наявним плагіат, або інші прояви академічної </a:t>
                      </a:r>
                      <a:r>
                        <a:rPr lang="uk-UA" sz="2400" dirty="0" err="1">
                          <a:effectLst/>
                        </a:rPr>
                        <a:t>недоброчесності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4,2</a:t>
                      </a:r>
                      <a:endParaRPr lang="uk-UA" sz="24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5816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20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734" y="0"/>
            <a:ext cx="10972800" cy="2175934"/>
          </a:xfrm>
        </p:spPr>
        <p:txBody>
          <a:bodyPr/>
          <a:lstStyle/>
          <a:p>
            <a:pPr algn="ctr"/>
            <a:r>
              <a:rPr lang="uk-UA" dirty="0" smtClean="0"/>
              <a:t>Тести </a:t>
            </a:r>
            <a:r>
              <a:rPr lang="uk-UA" dirty="0"/>
              <a:t>та анкети для  визначення рівня володіння академічною </a:t>
            </a:r>
            <a:r>
              <a:rPr lang="uk-UA" dirty="0" smtClean="0"/>
              <a:t>доброчесністю (</a:t>
            </a:r>
            <a:r>
              <a:rPr lang="uk-UA" dirty="0" err="1"/>
              <a:t>Academic</a:t>
            </a:r>
            <a:r>
              <a:rPr lang="uk-UA" dirty="0"/>
              <a:t> </a:t>
            </a:r>
            <a:r>
              <a:rPr lang="uk-UA" dirty="0" err="1"/>
              <a:t>Integrity</a:t>
            </a:r>
            <a:r>
              <a:rPr lang="uk-UA" dirty="0"/>
              <a:t> </a:t>
            </a:r>
            <a:r>
              <a:rPr lang="uk-UA" dirty="0" err="1"/>
              <a:t>Requirements</a:t>
            </a:r>
            <a:r>
              <a:rPr lang="uk-UA" dirty="0"/>
              <a:t> </a:t>
            </a:r>
            <a:r>
              <a:rPr lang="en-US" dirty="0" smtClean="0"/>
              <a:t>Tests)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321734" y="3064933"/>
            <a:ext cx="11497734" cy="3623734"/>
          </a:xfrm>
        </p:spPr>
        <p:txBody>
          <a:bodyPr>
            <a:normAutofit/>
          </a:bodyPr>
          <a:lstStyle/>
          <a:p>
            <a:r>
              <a:rPr lang="uk-UA" sz="2400" dirty="0"/>
              <a:t>https://publichealth.gwu.edu/academic-integrity-requirements; </a:t>
            </a:r>
            <a:endParaRPr lang="en-US" sz="2400" dirty="0" smtClean="0"/>
          </a:p>
          <a:p>
            <a:r>
              <a:rPr lang="uk-UA" sz="2400" dirty="0" smtClean="0"/>
              <a:t>тест </a:t>
            </a:r>
            <a:r>
              <a:rPr lang="uk-UA" sz="2400" dirty="0"/>
              <a:t>академічної доброчесності в навчальних закладах https://vseosvita.ua/test/akademichna-dobrochesnist-v-navchalnomu-zakladi-413956.html; </a:t>
            </a:r>
            <a:endParaRPr lang="en-US" sz="2400" dirty="0" smtClean="0"/>
          </a:p>
          <a:p>
            <a:r>
              <a:rPr lang="uk-UA" sz="2400" dirty="0" smtClean="0"/>
              <a:t> </a:t>
            </a:r>
            <a:r>
              <a:rPr lang="uk-UA" sz="2400" dirty="0"/>
              <a:t>академічна доброчесність: тест https://naurok.com.ua/test/akademichna-dobrochesnist-984669.html; </a:t>
            </a:r>
            <a:endParaRPr lang="en-US" sz="2400" dirty="0" smtClean="0"/>
          </a:p>
          <a:p>
            <a:r>
              <a:rPr lang="uk-UA" sz="2400" dirty="0" smtClean="0"/>
              <a:t>анкета </a:t>
            </a:r>
            <a:r>
              <a:rPr lang="uk-UA" sz="2400" dirty="0"/>
              <a:t>для здобувачів вищої освіти  щодо дотримання норм та принципів академічної доброчесності https://dduvs.in.ua/zyod/op/ та інші</a:t>
            </a:r>
          </a:p>
        </p:txBody>
      </p:sp>
    </p:spTree>
    <p:extLst>
      <p:ext uri="{BB962C8B-B14F-4D97-AF65-F5344CB8AC3E}">
        <p14:creationId xmlns:p14="http://schemas.microsoft.com/office/powerpoint/2010/main" val="192051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0"/>
            <a:ext cx="10905067" cy="1625600"/>
          </a:xfrm>
        </p:spPr>
        <p:txBody>
          <a:bodyPr/>
          <a:lstStyle/>
          <a:p>
            <a:pPr algn="ctr"/>
            <a:r>
              <a:rPr lang="uk-UA" dirty="0" smtClean="0"/>
              <a:t>Аналіз анкет</a:t>
            </a:r>
            <a:r>
              <a:rPr lang="uk-UA" dirty="0"/>
              <a:t>, розроблених закладами вищої </a:t>
            </a:r>
            <a:r>
              <a:rPr lang="uk-UA" dirty="0" smtClean="0"/>
              <a:t>освіти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355600" y="1625600"/>
            <a:ext cx="11446933" cy="534246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/>
              <a:t>Мета анкетування подається занадто стисло. 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 smtClean="0"/>
              <a:t>Детальні </a:t>
            </a:r>
            <a:r>
              <a:rPr lang="uk-UA" sz="2400" dirty="0"/>
              <a:t>інструкції для роботи з анкетою відсутні.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/>
              <a:t>Питання анкет/тестів не поділені на блоки.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/>
              <a:t>Блоки та </a:t>
            </a:r>
            <a:r>
              <a:rPr lang="uk-UA" sz="2400" dirty="0" err="1"/>
              <a:t>підблоки</a:t>
            </a:r>
            <a:r>
              <a:rPr lang="uk-UA" sz="2400" dirty="0"/>
              <a:t> анкети «розмиті».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/>
              <a:t>Специфікації анкет не укладаються (мета та структура анкети, </a:t>
            </a:r>
            <a:r>
              <a:rPr lang="ru-RU" sz="2400" dirty="0" err="1"/>
              <a:t>типи</a:t>
            </a:r>
            <a:r>
              <a:rPr lang="ru-RU" sz="2400" dirty="0"/>
              <a:t> </a:t>
            </a:r>
            <a:r>
              <a:rPr lang="ru-RU" sz="2400" dirty="0" err="1" smtClean="0"/>
              <a:t>питань</a:t>
            </a:r>
            <a:r>
              <a:rPr lang="ru-RU" sz="2400" dirty="0" smtClean="0"/>
              <a:t> / </a:t>
            </a:r>
            <a:r>
              <a:rPr lang="ru-RU" sz="2400" dirty="0" err="1" smtClean="0"/>
              <a:t>завдань</a:t>
            </a:r>
            <a:r>
              <a:rPr lang="ru-RU" sz="2400" dirty="0"/>
              <a:t>,</a:t>
            </a:r>
            <a:r>
              <a:rPr lang="uk-UA" sz="2400" dirty="0"/>
              <a:t> формат оцінювання, ціль </a:t>
            </a:r>
            <a:r>
              <a:rPr lang="uk-UA" sz="2400" dirty="0" err="1"/>
              <a:t>самооцінювання</a:t>
            </a:r>
            <a:r>
              <a:rPr lang="uk-UA" sz="2400" dirty="0"/>
              <a:t>, обсяг часу на заповнення тощо).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/>
              <a:t>Окремі питання/завдання сформульовано не коректно.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 smtClean="0"/>
              <a:t>Блоки / </a:t>
            </a:r>
            <a:r>
              <a:rPr lang="uk-UA" sz="2400" dirty="0" err="1" smtClean="0"/>
              <a:t>підблоки</a:t>
            </a:r>
            <a:r>
              <a:rPr lang="uk-UA" sz="2400" dirty="0" smtClean="0"/>
              <a:t> </a:t>
            </a:r>
            <a:r>
              <a:rPr lang="uk-UA" sz="2400" dirty="0"/>
              <a:t>анкет чи тестів не відповідають структурі компетентності академічної доброчесності  здобувачів вищої освіти.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978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211667"/>
            <a:ext cx="10498667" cy="2311400"/>
          </a:xfrm>
        </p:spPr>
        <p:txBody>
          <a:bodyPr/>
          <a:lstStyle/>
          <a:p>
            <a:pPr algn="ctr"/>
            <a:r>
              <a:rPr lang="ru-RU" b="1" dirty="0" err="1" smtClean="0"/>
              <a:t>Компетентність</a:t>
            </a:r>
            <a:r>
              <a:rPr lang="ru-RU" b="1" dirty="0" smtClean="0"/>
              <a:t> </a:t>
            </a:r>
            <a:r>
              <a:rPr lang="ru-RU" b="1" dirty="0"/>
              <a:t>в </a:t>
            </a:r>
            <a:r>
              <a:rPr lang="ru-RU" b="1" dirty="0" err="1"/>
              <a:t>академічній</a:t>
            </a:r>
            <a:r>
              <a:rPr lang="ru-RU" b="1" dirty="0"/>
              <a:t> </a:t>
            </a:r>
            <a:r>
              <a:rPr lang="ru-RU" b="1" dirty="0" err="1" smtClean="0"/>
              <a:t>доброчесності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203200" y="1964267"/>
            <a:ext cx="11142133" cy="4470400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/>
              <a:t>здатність</a:t>
            </a:r>
            <a:r>
              <a:rPr lang="ru-RU" sz="4000" dirty="0"/>
              <a:t> </a:t>
            </a:r>
            <a:r>
              <a:rPr lang="ru-RU" sz="4000" dirty="0" err="1"/>
              <a:t>здобувачів</a:t>
            </a:r>
            <a:r>
              <a:rPr lang="ru-RU" sz="4000" dirty="0"/>
              <a:t> </a:t>
            </a:r>
            <a:r>
              <a:rPr lang="ru-RU" sz="4000" dirty="0" err="1"/>
              <a:t>вищої</a:t>
            </a:r>
            <a:r>
              <a:rPr lang="ru-RU" sz="4000" dirty="0"/>
              <a:t> </a:t>
            </a:r>
            <a:r>
              <a:rPr lang="ru-RU" sz="4000" dirty="0" err="1"/>
              <a:t>освіти</a:t>
            </a:r>
            <a:r>
              <a:rPr lang="ru-RU" sz="4000" dirty="0"/>
              <a:t> </a:t>
            </a:r>
            <a:r>
              <a:rPr lang="ru-RU" sz="4000" dirty="0" err="1"/>
              <a:t>керуватися</a:t>
            </a:r>
            <a:r>
              <a:rPr lang="ru-RU" sz="4000" dirty="0"/>
              <a:t> </a:t>
            </a:r>
            <a:r>
              <a:rPr lang="uk-UA" sz="4000" dirty="0"/>
              <a:t>сукупністю цінностей, принципів і заснованих на них правил у процесі освітньої та </a:t>
            </a:r>
            <a:r>
              <a:rPr lang="uk-UA" sz="4000" dirty="0" err="1"/>
              <a:t>освітньо</a:t>
            </a:r>
            <a:r>
              <a:rPr lang="uk-UA" sz="4000" dirty="0"/>
              <a:t>-наукової  діяльності</a:t>
            </a:r>
          </a:p>
        </p:txBody>
      </p:sp>
    </p:spTree>
    <p:extLst>
      <p:ext uri="{BB962C8B-B14F-4D97-AF65-F5344CB8AC3E}">
        <p14:creationId xmlns:p14="http://schemas.microsoft.com/office/powerpoint/2010/main" val="10969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321" y="0"/>
            <a:ext cx="11362266" cy="1126067"/>
          </a:xfrm>
        </p:spPr>
        <p:txBody>
          <a:bodyPr/>
          <a:lstStyle/>
          <a:p>
            <a:r>
              <a:rPr lang="uk-UA" sz="4000" b="1" dirty="0"/>
              <a:t>Структура компетентності в академічній доброчесності здобувачів вищої освіти</a:t>
            </a:r>
            <a:r>
              <a:rPr lang="uk-UA" sz="4000" dirty="0"/>
              <a:t/>
            </a:r>
            <a:br>
              <a:rPr lang="uk-UA" sz="4000" dirty="0"/>
            </a:b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42" y="1643426"/>
            <a:ext cx="10759625" cy="5155307"/>
          </a:xfrm>
          <a:prstGeom prst="rect">
            <a:avLst/>
          </a:prstGeom>
        </p:spPr>
      </p:pic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892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935" y="127000"/>
            <a:ext cx="5164666" cy="5885714"/>
          </a:xfrm>
        </p:spPr>
        <p:txBody>
          <a:bodyPr/>
          <a:lstStyle/>
          <a:p>
            <a:r>
              <a:rPr lang="uk-UA" sz="4400" b="1" dirty="0"/>
              <a:t>Структура </a:t>
            </a:r>
            <a:r>
              <a:rPr lang="uk-UA" sz="4400" b="1" dirty="0" err="1"/>
              <a:t>субкомпетентності</a:t>
            </a:r>
            <a:r>
              <a:rPr lang="uk-UA" sz="4400" b="1" dirty="0"/>
              <a:t> здобувачів вищої </a:t>
            </a:r>
            <a:r>
              <a:rPr lang="uk-UA" sz="4400" b="1" dirty="0" smtClean="0"/>
              <a:t>освіти</a:t>
            </a:r>
            <a:r>
              <a:rPr lang="uk-UA" sz="4400" dirty="0"/>
              <a:t> </a:t>
            </a:r>
            <a:r>
              <a:rPr lang="uk-UA" sz="4400" b="1" dirty="0" smtClean="0"/>
              <a:t>«Знання </a:t>
            </a:r>
            <a:r>
              <a:rPr lang="uk-UA" sz="4400" b="1" dirty="0"/>
              <a:t>у сфері академічної доброчесності в галузі освіти»</a:t>
            </a:r>
            <a:r>
              <a:rPr lang="uk-UA" sz="4400" dirty="0"/>
              <a:t/>
            </a:r>
            <a:br>
              <a:rPr lang="uk-UA" sz="4400" dirty="0"/>
            </a:br>
            <a:endParaRPr lang="uk-UA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967" y="0"/>
            <a:ext cx="6905033" cy="6595533"/>
          </a:xfrm>
          <a:prstGeom prst="rect">
            <a:avLst/>
          </a:prstGeom>
        </p:spPr>
      </p:pic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931334" y="1879600"/>
            <a:ext cx="10447866" cy="441960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712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13267"/>
            <a:ext cx="7735292" cy="3344333"/>
          </a:xfrm>
        </p:spPr>
        <p:txBody>
          <a:bodyPr/>
          <a:lstStyle/>
          <a:p>
            <a:pPr algn="ctr"/>
            <a:r>
              <a:rPr lang="uk-UA" sz="6000" b="1" dirty="0"/>
              <a:t>З</a:t>
            </a:r>
            <a:r>
              <a:rPr lang="uk-UA" sz="6000" b="1" dirty="0" smtClean="0"/>
              <a:t>міст</a:t>
            </a:r>
            <a:r>
              <a:rPr lang="uk-UA" sz="6000" dirty="0" smtClean="0"/>
              <a:t> </a:t>
            </a:r>
            <a:r>
              <a:rPr lang="uk-UA" sz="6000" b="1" dirty="0" err="1" smtClean="0"/>
              <a:t>мікрокомпетентності</a:t>
            </a:r>
            <a:r>
              <a:rPr lang="uk-UA" sz="6000" dirty="0" smtClean="0"/>
              <a:t> </a:t>
            </a:r>
            <a:r>
              <a:rPr lang="uk-UA" sz="6000" dirty="0"/>
              <a:t>«Знання у сфері  академічної доброчесності в галузі освіти</a:t>
            </a:r>
            <a:r>
              <a:rPr lang="uk-UA" sz="6000" dirty="0" smtClean="0"/>
              <a:t>»</a:t>
            </a:r>
            <a:endParaRPr lang="uk-UA" sz="600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1205754" y="3996267"/>
            <a:ext cx="8825659" cy="2362200"/>
          </a:xfrm>
        </p:spPr>
        <p:txBody>
          <a:bodyPr/>
          <a:lstStyle/>
          <a:p>
            <a:pPr algn="ctr"/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624" y="1130531"/>
            <a:ext cx="3779376" cy="4767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219" y="5957411"/>
            <a:ext cx="2545497" cy="2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11176000" cy="1981200"/>
          </a:xfrm>
        </p:spPr>
        <p:txBody>
          <a:bodyPr/>
          <a:lstStyle/>
          <a:p>
            <a:pPr algn="ctr"/>
            <a:r>
              <a:rPr lang="uk-UA" b="1" dirty="0"/>
              <a:t>Знання у сфері академічної доброчесності  в галузі освіти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694267" y="1828799"/>
            <a:ext cx="11006665" cy="4555067"/>
          </a:xfrm>
        </p:spPr>
        <p:txBody>
          <a:bodyPr/>
          <a:lstStyle/>
          <a:p>
            <a:endParaRPr lang="uk-UA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463898"/>
              </p:ext>
            </p:extLst>
          </p:nvPr>
        </p:nvGraphicFramePr>
        <p:xfrm>
          <a:off x="304800" y="1599923"/>
          <a:ext cx="11396132" cy="4970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96132">
                  <a:extLst>
                    <a:ext uri="{9D8B030D-6E8A-4147-A177-3AD203B41FA5}">
                      <a16:colId xmlns:a16="http://schemas.microsoft.com/office/drawing/2014/main" val="555510575"/>
                    </a:ext>
                  </a:extLst>
                </a:gridCol>
              </a:tblGrid>
              <a:tr h="4970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u="sng" dirty="0" err="1">
                          <a:effectLst/>
                        </a:rPr>
                        <a:t>Бакалаврат</a:t>
                      </a:r>
                      <a:r>
                        <a:rPr lang="uk-UA" sz="2400" dirty="0">
                          <a:effectLst/>
                        </a:rPr>
                        <a:t>: </a:t>
                      </a:r>
                      <a:r>
                        <a:rPr lang="uk-UA" sz="2400" b="0" dirty="0">
                          <a:effectLst/>
                        </a:rPr>
                        <a:t>Концептуальні наукові та практичні знання, критичне осмислення теорій, принципів, методів і понять у галузі освіти.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u="sng" dirty="0">
                          <a:effectLst/>
                        </a:rPr>
                        <a:t>Магістратура</a:t>
                      </a:r>
                      <a:r>
                        <a:rPr lang="uk-UA" sz="2400" dirty="0">
                          <a:effectLst/>
                        </a:rPr>
                        <a:t>: </a:t>
                      </a:r>
                      <a:r>
                        <a:rPr lang="uk-UA" sz="2400" b="0" dirty="0">
                          <a:effectLst/>
                        </a:rPr>
                        <a:t>Спеціалізовані концептуальні знання, що включають сучасні наукові здобутки у сфері освіти  і є основою для оригінального мислення та проведення досліджень у цій галузі, критичне осмислення проблем у галузі освіти та на межі галузей знань (наприклад, з педагогіки, психології, лінгвістики, лінгвокраїнознавства, інформаційно-комунікаційних технологій та методики навчання іноземних мов і культур та інших).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u="sng" dirty="0">
                          <a:effectLst/>
                        </a:rPr>
                        <a:t>Аспірантура</a:t>
                      </a:r>
                      <a:r>
                        <a:rPr lang="uk-UA" sz="2400" dirty="0">
                          <a:effectLst/>
                        </a:rPr>
                        <a:t>: </a:t>
                      </a:r>
                      <a:r>
                        <a:rPr lang="uk-UA" sz="2400" b="0" dirty="0">
                          <a:effectLst/>
                        </a:rPr>
                        <a:t>Концептуальні та методологічні знання в галузі освіти чи на межі галузей знань та освітньої діяльності. (Укладено на основі НРК)</a:t>
                      </a:r>
                      <a:endParaRPr lang="uk-UA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6249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39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50318"/>
            <a:ext cx="11274956" cy="1400530"/>
          </a:xfrm>
        </p:spPr>
        <p:txBody>
          <a:bodyPr/>
          <a:lstStyle/>
          <a:p>
            <a:pPr algn="ctr"/>
            <a:r>
              <a:rPr lang="uk-UA" dirty="0" smtClean="0"/>
              <a:t>Академічна доброчесність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uk-UA" dirty="0" smtClean="0"/>
              <a:t>(</a:t>
            </a:r>
            <a:r>
              <a:rPr lang="en-US" dirty="0" smtClean="0"/>
              <a:t>Academic integrity)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52400" y="1450848"/>
            <a:ext cx="11887200" cy="5745819"/>
          </a:xfrm>
        </p:spPr>
        <p:txBody>
          <a:bodyPr>
            <a:normAutofit fontScale="47500" lnSpcReduction="20000"/>
          </a:bodyPr>
          <a:lstStyle/>
          <a:p>
            <a:r>
              <a:rPr lang="uk-UA" sz="5700" dirty="0" smtClean="0"/>
              <a:t>«Академічна </a:t>
            </a:r>
            <a:r>
              <a:rPr lang="uk-UA" sz="5700" dirty="0"/>
              <a:t>доброчесність - це сукупність етичних принципів та визначених законом правил, якими мають керуватися учасники освітнього процесу під час навчання, викладання та провадження наукової (творчої) діяльності з метою забезпечення довіри до результатів навчання та/або наукових (творчих) досягнень. Дотримання правил і вимог академічної доброчесності здобувачами освіти передбачає: самостійне виконання навчальних завдань, завдань поточного та підсумкового контролю результатів навчання; посилання на джерела інформації у разі використання ідей, розробок, тверджень, відомостей; дотримання норм законодавства про авторське право і суміжні права; надання достовірної інформації про результати власної навчальної (наукової, творчої) діяльності, використані методики досліджень і джерела </a:t>
            </a:r>
            <a:r>
              <a:rPr lang="uk-UA" sz="5700" dirty="0" smtClean="0"/>
              <a:t>інформації»</a:t>
            </a:r>
            <a:endParaRPr lang="uk-UA" sz="5700" dirty="0"/>
          </a:p>
          <a:p>
            <a:pPr marL="0" indent="0" algn="r">
              <a:buNone/>
            </a:pPr>
            <a:r>
              <a:rPr lang="uk-UA" sz="2900" dirty="0" smtClean="0"/>
              <a:t>Законі </a:t>
            </a:r>
            <a:r>
              <a:rPr lang="uk-UA" sz="2900" dirty="0"/>
              <a:t>України «Про освіту</a:t>
            </a:r>
            <a:r>
              <a:rPr lang="uk-UA" sz="2900" dirty="0" smtClean="0"/>
              <a:t>»  </a:t>
            </a:r>
            <a:r>
              <a:rPr lang="ru-RU" sz="2900" dirty="0" smtClean="0"/>
              <a:t>№</a:t>
            </a:r>
            <a:r>
              <a:rPr lang="ru-RU" sz="2900" dirty="0"/>
              <a:t>2145-VIII </a:t>
            </a:r>
            <a:r>
              <a:rPr lang="ru-RU" sz="2900" dirty="0" err="1"/>
              <a:t>від</a:t>
            </a:r>
            <a:r>
              <a:rPr lang="ru-RU" sz="2900" dirty="0"/>
              <a:t> 05.09.2017</a:t>
            </a:r>
          </a:p>
          <a:p>
            <a:pPr marL="0" lvl="0" indent="0" algn="r">
              <a:buNone/>
            </a:pPr>
            <a:r>
              <a:rPr lang="uk-UA" sz="2900" dirty="0" smtClean="0"/>
              <a:t> </a:t>
            </a:r>
            <a:r>
              <a:rPr lang="uk-UA" sz="2900" dirty="0"/>
              <a:t>Режим доступу: </a:t>
            </a:r>
            <a:r>
              <a:rPr lang="uk-UA" sz="2900" u="sng" dirty="0">
                <a:hlinkClick r:id="rId2"/>
              </a:rPr>
              <a:t>http://</a:t>
            </a:r>
            <a:r>
              <a:rPr lang="uk-UA" sz="2900" u="sng" dirty="0" smtClean="0">
                <a:hlinkClick r:id="rId2"/>
              </a:rPr>
              <a:t>zakon3.rada.gov.ua/laws/show/2145-19</a:t>
            </a:r>
            <a:r>
              <a:rPr lang="uk-UA" sz="2900" dirty="0" smtClean="0"/>
              <a:t> </a:t>
            </a:r>
            <a:endParaRPr lang="uk-UA" sz="2900" dirty="0"/>
          </a:p>
        </p:txBody>
      </p:sp>
    </p:spTree>
    <p:extLst>
      <p:ext uri="{BB962C8B-B14F-4D97-AF65-F5344CB8AC3E}">
        <p14:creationId xmlns:p14="http://schemas.microsoft.com/office/powerpoint/2010/main" val="25764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ісце для тексту 4"/>
          <p:cNvSpPr>
            <a:spLocks noGrp="1"/>
          </p:cNvSpPr>
          <p:nvPr>
            <p:ph type="body" sz="half" idx="2"/>
          </p:nvPr>
        </p:nvSpPr>
        <p:spPr>
          <a:xfrm>
            <a:off x="152400" y="508001"/>
            <a:ext cx="11785600" cy="6349999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buFontTx/>
              <a:buChar char="-"/>
            </a:pPr>
            <a:r>
              <a:rPr lang="uk-UA" sz="2600" dirty="0" smtClean="0"/>
              <a:t>Знання </a:t>
            </a:r>
            <a:r>
              <a:rPr lang="uk-UA" sz="2600" dirty="0"/>
              <a:t>законодавства  України у сфері академічної доброчесності</a:t>
            </a:r>
            <a:br>
              <a:rPr lang="uk-UA" sz="2600" dirty="0"/>
            </a:br>
            <a:r>
              <a:rPr lang="uk-UA" sz="2600" dirty="0" smtClean="0"/>
              <a:t>- Знання </a:t>
            </a:r>
            <a:r>
              <a:rPr lang="uk-UA" sz="2600" dirty="0"/>
              <a:t>вимог внутрішніх нормативних документів з питань академічної доброчесності  закладу вищої освіти.</a:t>
            </a:r>
            <a:br>
              <a:rPr lang="uk-UA" sz="2600" dirty="0"/>
            </a:br>
            <a:r>
              <a:rPr lang="uk-UA" sz="2600" dirty="0" smtClean="0"/>
              <a:t>- Знання </a:t>
            </a:r>
            <a:r>
              <a:rPr lang="uk-UA" sz="2600" dirty="0"/>
              <a:t>етичного кодексу академічної установи (кодексу академічної етики, кодексу академічної поведінки, кодексу честі, кодексу академічних цінностей університету або наукової установи).</a:t>
            </a:r>
            <a:br>
              <a:rPr lang="uk-UA" sz="2600" dirty="0"/>
            </a:br>
            <a:r>
              <a:rPr lang="uk-UA" sz="2600" dirty="0" smtClean="0"/>
              <a:t>- Знання </a:t>
            </a:r>
            <a:r>
              <a:rPr lang="uk-UA" sz="2600" dirty="0"/>
              <a:t>загальних принципів забезпечення академічної доброчесності в галузі </a:t>
            </a:r>
            <a:r>
              <a:rPr lang="uk-UA" sz="2600" dirty="0" smtClean="0"/>
              <a:t>освіти.</a:t>
            </a:r>
            <a:br>
              <a:rPr lang="uk-UA" sz="2600" dirty="0" smtClean="0"/>
            </a:br>
            <a:r>
              <a:rPr lang="uk-UA" sz="2600" dirty="0" smtClean="0"/>
              <a:t>- Знання </a:t>
            </a:r>
            <a:r>
              <a:rPr lang="uk-UA" sz="2600" dirty="0"/>
              <a:t>основних вимог академічної доброчесності  в галузі освіти.</a:t>
            </a:r>
            <a:br>
              <a:rPr lang="uk-UA" sz="2600" dirty="0"/>
            </a:br>
            <a:r>
              <a:rPr lang="uk-UA" sz="2600" dirty="0" smtClean="0"/>
              <a:t>- Знання </a:t>
            </a:r>
            <a:r>
              <a:rPr lang="uk-UA" sz="2600" dirty="0"/>
              <a:t>вимог академічної доброчесності під час оцінювання аудиторної та </a:t>
            </a:r>
            <a:r>
              <a:rPr lang="uk-UA" sz="2600" dirty="0" err="1"/>
              <a:t>позааудиторної</a:t>
            </a:r>
            <a:r>
              <a:rPr lang="uk-UA" sz="2600" dirty="0"/>
              <a:t> роботи, навчальних та виробничих педагогічних практик.</a:t>
            </a:r>
            <a:br>
              <a:rPr lang="uk-UA" sz="2600" dirty="0"/>
            </a:br>
            <a:r>
              <a:rPr lang="uk-UA" sz="2600" dirty="0" smtClean="0"/>
              <a:t>- Знання </a:t>
            </a:r>
            <a:r>
              <a:rPr lang="uk-UA" sz="2600" dirty="0"/>
              <a:t>вимог академічної доброчесності у педагогічній, науково-педагогічній, науковій </a:t>
            </a:r>
            <a:r>
              <a:rPr lang="uk-UA" sz="2600" dirty="0" smtClean="0"/>
              <a:t>діяльності.</a:t>
            </a:r>
          </a:p>
          <a:p>
            <a:pPr marL="342900" lvl="0" indent="-342900">
              <a:buFontTx/>
              <a:buChar char="-"/>
            </a:pPr>
            <a:r>
              <a:rPr lang="uk-UA" sz="2600" dirty="0" smtClean="0"/>
              <a:t>- Знання </a:t>
            </a:r>
            <a:r>
              <a:rPr lang="uk-UA" sz="2600" dirty="0"/>
              <a:t>вимог академічної доброчесності в галузі освіти у відносинах за участі закладів вищої </a:t>
            </a:r>
            <a:r>
              <a:rPr lang="uk-UA" sz="2600" dirty="0" smtClean="0"/>
              <a:t>освіти.</a:t>
            </a:r>
          </a:p>
          <a:p>
            <a:pPr marL="342900" lvl="0" indent="-342900">
              <a:buFontTx/>
              <a:buChar char="-"/>
            </a:pPr>
            <a:r>
              <a:rPr lang="uk-UA" sz="2600" dirty="0" smtClean="0"/>
              <a:t>Знання </a:t>
            </a:r>
            <a:r>
              <a:rPr lang="uk-UA" sz="2600" dirty="0"/>
              <a:t>вимог академічної доброчесності в галузі освіти в експертній діяльності.</a:t>
            </a:r>
          </a:p>
          <a:p>
            <a:pPr marL="342900" lvl="0" indent="-342900">
              <a:buFontTx/>
              <a:buChar char="-"/>
            </a:pPr>
            <a:r>
              <a:rPr lang="uk-UA" sz="2600" dirty="0" smtClean="0"/>
              <a:t>….</a:t>
            </a:r>
            <a:r>
              <a:rPr lang="uk-UA" sz="2600" dirty="0"/>
              <a:t/>
            </a:r>
            <a:br>
              <a:rPr lang="uk-UA" sz="2600" dirty="0"/>
            </a:br>
            <a:endParaRPr lang="uk-UA" sz="26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68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10562913" cy="1981200"/>
          </a:xfrm>
        </p:spPr>
        <p:txBody>
          <a:bodyPr/>
          <a:lstStyle/>
          <a:p>
            <a:pPr algn="ctr"/>
            <a:r>
              <a:rPr lang="uk-UA" b="1" dirty="0"/>
              <a:t>З</a:t>
            </a:r>
            <a:r>
              <a:rPr lang="uk-UA" b="1" dirty="0" smtClean="0"/>
              <a:t>міст </a:t>
            </a:r>
            <a:r>
              <a:rPr lang="uk-UA" b="1" dirty="0"/>
              <a:t>другої</a:t>
            </a:r>
            <a:r>
              <a:rPr lang="uk-UA" dirty="0"/>
              <a:t> </a:t>
            </a:r>
            <a:r>
              <a:rPr lang="uk-UA" b="1" dirty="0" err="1"/>
              <a:t>мікрокомпетентності</a:t>
            </a:r>
            <a:r>
              <a:rPr lang="uk-UA" b="1" dirty="0"/>
              <a:t>  </a:t>
            </a:r>
            <a:r>
              <a:rPr lang="uk-UA" dirty="0"/>
              <a:t>«Уміння у сфері академічної доброчесності в галузі освіти» </a:t>
            </a:r>
          </a:p>
        </p:txBody>
      </p:sp>
    </p:spTree>
    <p:extLst>
      <p:ext uri="{BB962C8B-B14F-4D97-AF65-F5344CB8AC3E}">
        <p14:creationId xmlns:p14="http://schemas.microsoft.com/office/powerpoint/2010/main" val="9760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6341" y="25400"/>
            <a:ext cx="8825659" cy="348804"/>
          </a:xfrm>
        </p:spPr>
        <p:txBody>
          <a:bodyPr/>
          <a:lstStyle/>
          <a:p>
            <a:r>
              <a:rPr lang="uk-UA" sz="2000" b="1" dirty="0"/>
              <a:t>Уміння у сфері академічної доброчесності в галузі  освіти</a:t>
            </a:r>
            <a:r>
              <a:rPr lang="uk-UA" sz="2000" dirty="0"/>
              <a:t/>
            </a:r>
            <a:br>
              <a:rPr lang="uk-UA" sz="2000" dirty="0"/>
            </a:br>
            <a:endParaRPr lang="uk-UA" sz="2000" dirty="0"/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1154953" y="1405466"/>
            <a:ext cx="10850780" cy="5249333"/>
          </a:xfrm>
        </p:spPr>
        <p:txBody>
          <a:bodyPr/>
          <a:lstStyle/>
          <a:p>
            <a:endParaRPr lang="uk-UA" dirty="0"/>
          </a:p>
        </p:txBody>
      </p:sp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076431"/>
              </p:ext>
            </p:extLst>
          </p:nvPr>
        </p:nvGraphicFramePr>
        <p:xfrm>
          <a:off x="254000" y="577405"/>
          <a:ext cx="11751733" cy="6309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51733">
                  <a:extLst>
                    <a:ext uri="{9D8B030D-6E8A-4147-A177-3AD203B41FA5}">
                      <a16:colId xmlns:a16="http://schemas.microsoft.com/office/drawing/2014/main" val="4115762916"/>
                    </a:ext>
                  </a:extLst>
                </a:gridCol>
              </a:tblGrid>
              <a:tr h="62399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u="sng" dirty="0" err="1">
                          <a:effectLst/>
                        </a:rPr>
                        <a:t>Бакалаврат</a:t>
                      </a:r>
                      <a:r>
                        <a:rPr lang="uk-UA" sz="2000" dirty="0">
                          <a:effectLst/>
                        </a:rPr>
                        <a:t>: </a:t>
                      </a:r>
                      <a:r>
                        <a:rPr lang="uk-UA" sz="2000" b="0" dirty="0">
                          <a:effectLst/>
                        </a:rPr>
                        <a:t>Поглиблені когнітивні та практичні уміння в галузі освіти, майстерність та </a:t>
                      </a:r>
                      <a:r>
                        <a:rPr lang="uk-UA" sz="2000" b="0" dirty="0" err="1">
                          <a:effectLst/>
                        </a:rPr>
                        <a:t>інноваційність</a:t>
                      </a:r>
                      <a:r>
                        <a:rPr lang="uk-UA" sz="2000" b="0" dirty="0">
                          <a:effectLst/>
                        </a:rPr>
                        <a:t> на рівні, необхідному для розв’язання складних спеціалізованих задач і практичних проблем у сфері освітньої та науково-практичної  діяльності.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u="sng" dirty="0">
                          <a:effectLst/>
                        </a:rPr>
                        <a:t>Магістратура: </a:t>
                      </a:r>
                      <a:r>
                        <a:rPr lang="uk-UA" sz="2000" b="0" dirty="0">
                          <a:effectLst/>
                        </a:rPr>
                        <a:t>Спеціалізовані уміння розв’язання проблем, необхідних для проведення досліджень та/або провадження інноваційної діяльності в галузі освіти з метою розвитку нових знань та процедур; уміння інтегрувати знання та розв’язувати складні задачі у широких або </a:t>
                      </a:r>
                      <a:r>
                        <a:rPr lang="uk-UA" sz="2000" b="0" dirty="0" err="1">
                          <a:effectLst/>
                        </a:rPr>
                        <a:t>мультидисциплінарних</a:t>
                      </a:r>
                      <a:r>
                        <a:rPr lang="uk-UA" sz="2000" b="0" dirty="0">
                          <a:effectLst/>
                        </a:rPr>
                        <a:t> контекстах; уміння   критичного осмислення проблем у галузі освіти та на межі галузей знань з педагогіки, психології, лінгвістики, лінгвокраїнознавства, інформаційно-комунікаційних технологій та методики навчання іноземних мов і культур; уміння розв’язувати проблеми у нових або незнайомих середовищах за наявності неповної або обмеженої інформації з урахуванням аспектів соціальної та етичної відповідальності.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u="sng" dirty="0">
                          <a:effectLst/>
                        </a:rPr>
                        <a:t>Аспірантура</a:t>
                      </a:r>
                      <a:r>
                        <a:rPr lang="uk-UA" sz="2000" dirty="0">
                          <a:effectLst/>
                        </a:rPr>
                        <a:t>: </a:t>
                      </a:r>
                      <a:r>
                        <a:rPr lang="uk-UA" sz="2000" b="0" dirty="0">
                          <a:effectLst/>
                        </a:rPr>
                        <a:t>Спеціалізовані уміння і методи, необхідні для розв’язання значущих проблем у сфері освітньої діяльності, науки та/або інновацій, розширення та переоцінки вже наявних знань і професійної практики започаткування, планування, реалізація та коригування послідовного процесу ґрунтовного наукового дослідження в галузі освіти з дотриманням належної академічної доброчесності; критичний аналіз, оцінка і синтез нових та комплексних ідей в галузі освіти. (Укладено на основі НРК)</a:t>
                      </a:r>
                      <a:endParaRPr lang="uk-UA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5844" marR="55844" marT="0" marB="0"/>
                </a:tc>
                <a:extLst>
                  <a:ext uri="{0D108BD9-81ED-4DB2-BD59-A6C34878D82A}">
                    <a16:rowId xmlns:a16="http://schemas.microsoft.com/office/drawing/2014/main" val="1610755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6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186267" y="152399"/>
            <a:ext cx="11565466" cy="6519333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Уміння користуватися  законодавством у сфері академічної доброчесності.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Уміння користуватися  внутрішніми нормативними документами з питань академічної доброчесності  закладу вищої освіти.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Уміння додержуватися </a:t>
            </a:r>
            <a:r>
              <a:rPr lang="uk-UA" sz="2000" b="1" dirty="0"/>
              <a:t> </a:t>
            </a:r>
            <a:r>
              <a:rPr lang="uk-UA" sz="2000" dirty="0"/>
              <a:t>етичного кодексу академічної установи (кодексу академічної етики, кодексу академічної поведінки, кодексу честі, кодексу академічних цінностей університету або наукової установи).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Уміння додержуватися принципів забезпечення академічної доброчесності в галузі освіти.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Уміння додержуватися вимог академічної доброчесності в галузі освіти.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Уміння додержуватися вимог академічної доброчесності під час оцінювання   аудиторної та </a:t>
            </a:r>
            <a:r>
              <a:rPr lang="uk-UA" sz="2000" dirty="0" err="1"/>
              <a:t>позааудиторної</a:t>
            </a:r>
            <a:r>
              <a:rPr lang="uk-UA" sz="2000" dirty="0"/>
              <a:t> роботи, навчальних та виробничих педагогічних практик.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Уміння додержуватися вимог  академічної доброчесності у педагогічній, науково-педагогічній та  науковій діяльності.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Уміння додержуватися вимог академічної доброчесності в галузі освіти у відносинах за участі закладів вищої освіти.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Уміння додержуватися  вимог академічної доброчесності в галузі освіти  в експертній діяльності.</a:t>
            </a:r>
          </a:p>
          <a:p>
            <a:r>
              <a:rPr lang="uk-UA" dirty="0" smtClean="0"/>
              <a:t>…….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2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354" y="702734"/>
            <a:ext cx="8825659" cy="1981200"/>
          </a:xfrm>
        </p:spPr>
        <p:txBody>
          <a:bodyPr/>
          <a:lstStyle/>
          <a:p>
            <a:pPr algn="ctr"/>
            <a:r>
              <a:rPr lang="uk-UA" i="1" dirty="0"/>
              <a:t>З</a:t>
            </a:r>
            <a:r>
              <a:rPr lang="uk-UA" i="1" dirty="0" smtClean="0"/>
              <a:t>міст  </a:t>
            </a:r>
            <a:r>
              <a:rPr lang="uk-UA" i="1" dirty="0"/>
              <a:t>третьої </a:t>
            </a:r>
            <a:r>
              <a:rPr lang="uk-UA" i="1" dirty="0" err="1"/>
              <a:t>мікрокомпетентності</a:t>
            </a:r>
            <a:r>
              <a:rPr lang="uk-UA" i="1" dirty="0"/>
              <a:t> </a:t>
            </a:r>
            <a:r>
              <a:rPr lang="uk-UA" b="1" i="1" dirty="0"/>
              <a:t> «Комунікація на засадах академічної доброчесності в галузі освіти»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2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741363"/>
              </p:ext>
            </p:extLst>
          </p:nvPr>
        </p:nvGraphicFramePr>
        <p:xfrm>
          <a:off x="237067" y="220133"/>
          <a:ext cx="11751733" cy="6468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51733">
                  <a:extLst>
                    <a:ext uri="{9D8B030D-6E8A-4147-A177-3AD203B41FA5}">
                      <a16:colId xmlns:a16="http://schemas.microsoft.com/office/drawing/2014/main" val="842991794"/>
                    </a:ext>
                  </a:extLst>
                </a:gridCol>
              </a:tblGrid>
              <a:tr h="64685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u="sng" dirty="0" err="1">
                          <a:effectLst/>
                        </a:rPr>
                        <a:t>Бакалаврат</a:t>
                      </a:r>
                      <a:r>
                        <a:rPr lang="uk-UA" sz="2400" dirty="0">
                          <a:effectLst/>
                        </a:rPr>
                        <a:t>: </a:t>
                      </a:r>
                      <a:r>
                        <a:rPr lang="uk-UA" sz="2400" b="0" dirty="0">
                          <a:effectLst/>
                        </a:rPr>
                        <a:t>Знання та вміння донесення до фахівців і нефахівців інформації, ідей, проблем, рішень, власного досвіду та аргументації збір, інтерпретація та застосування даних спілкування з  питань освіти, у тому числі іноземною мовою, усно та письмово.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u="sng" dirty="0">
                          <a:effectLst/>
                        </a:rPr>
                        <a:t>Магістратура</a:t>
                      </a:r>
                      <a:r>
                        <a:rPr lang="uk-UA" sz="2400" dirty="0">
                          <a:effectLst/>
                        </a:rPr>
                        <a:t>: </a:t>
                      </a:r>
                      <a:r>
                        <a:rPr lang="uk-UA" sz="2400" b="0" dirty="0">
                          <a:effectLst/>
                        </a:rPr>
                        <a:t>Знання та вміння зрозумілого та  недвозначного донесення власних знань, висновків та аргументації в галузі освіти до фахівців і нефахівців, зокрема до осіб, які навчаються.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u="sng" dirty="0">
                          <a:effectLst/>
                        </a:rPr>
                        <a:t>Аспірантура</a:t>
                      </a:r>
                      <a:r>
                        <a:rPr lang="uk-UA" sz="2400" dirty="0">
                          <a:effectLst/>
                        </a:rPr>
                        <a:t>: </a:t>
                      </a:r>
                      <a:r>
                        <a:rPr lang="uk-UA" sz="2400" b="0" dirty="0">
                          <a:effectLst/>
                        </a:rPr>
                        <a:t>Знання та вміння вільного спілкування з питань, що стосуються сфери наукових та експертних знань, з колегами, широкою науковою спільнотою, суспільством у цілому використання академічної української та іноземної мови в освітній та науковій діяльності.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effectLst/>
                        </a:rPr>
                        <a:t>Знання та вміння  оприлюднювати результати наукових розвідок із </a:t>
                      </a:r>
                      <a:r>
                        <a:rPr lang="uk-UA" sz="2400" b="0" dirty="0" err="1">
                          <a:effectLst/>
                        </a:rPr>
                        <a:t>розв</a:t>
                      </a:r>
                      <a:r>
                        <a:rPr lang="ru-RU" sz="2400" b="0" dirty="0">
                          <a:effectLst/>
                        </a:rPr>
                        <a:t>’</a:t>
                      </a:r>
                      <a:r>
                        <a:rPr lang="uk-UA" sz="2400" b="0" dirty="0" err="1">
                          <a:effectLst/>
                        </a:rPr>
                        <a:t>язання</a:t>
                      </a:r>
                      <a:r>
                        <a:rPr lang="uk-UA" sz="2400" b="0" dirty="0">
                          <a:effectLst/>
                        </a:rPr>
                        <a:t> проблем освіти та публічно захищати результати дисертаційного дослідження</a:t>
                      </a:r>
                      <a:r>
                        <a:rPr lang="ru-RU" sz="2400" b="0" dirty="0">
                          <a:effectLst/>
                        </a:rPr>
                        <a:t> </a:t>
                      </a:r>
                      <a:r>
                        <a:rPr lang="uk-UA" sz="2400" b="0" dirty="0" smtClean="0">
                          <a:effectLst/>
                        </a:rPr>
                        <a:t>українською </a:t>
                      </a:r>
                      <a:r>
                        <a:rPr lang="uk-UA" sz="2400" b="0" dirty="0">
                          <a:effectLst/>
                        </a:rPr>
                        <a:t>та/або іноземними мовами</a:t>
                      </a:r>
                      <a:r>
                        <a:rPr lang="uk-UA" sz="2400" dirty="0">
                          <a:effectLst/>
                        </a:rPr>
                        <a:t>. (</a:t>
                      </a:r>
                      <a:r>
                        <a:rPr lang="ru-RU" sz="2400" dirty="0" err="1">
                          <a:effectLst/>
                        </a:rPr>
                        <a:t>Укладено</a:t>
                      </a:r>
                      <a:r>
                        <a:rPr lang="ru-RU" sz="2400" dirty="0">
                          <a:effectLst/>
                        </a:rPr>
                        <a:t> н</a:t>
                      </a:r>
                      <a:r>
                        <a:rPr lang="uk-UA" sz="2400" dirty="0">
                          <a:effectLst/>
                        </a:rPr>
                        <a:t>а основі НРК)</a:t>
                      </a:r>
                      <a:endParaRPr lang="uk-UA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2010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9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254000" y="997527"/>
            <a:ext cx="11582400" cy="5572605"/>
          </a:xfrm>
        </p:spPr>
        <p:txBody>
          <a:bodyPr>
            <a:noAutofit/>
          </a:bodyPr>
          <a:lstStyle/>
          <a:p>
            <a:r>
              <a:rPr lang="uk-UA" dirty="0"/>
              <a:t>•	</a:t>
            </a:r>
            <a:r>
              <a:rPr lang="uk-UA" sz="2000" dirty="0"/>
              <a:t>Знання вимог до усної комунікації в галузі освіти.</a:t>
            </a:r>
          </a:p>
          <a:p>
            <a:r>
              <a:rPr lang="uk-UA" sz="2000" dirty="0"/>
              <a:t>•	Знання вимог до письмової комунікації в галузі освіти.</a:t>
            </a:r>
          </a:p>
          <a:p>
            <a:r>
              <a:rPr lang="uk-UA" sz="2000" dirty="0"/>
              <a:t>•	Знання основ міжкультурної наукової комунікації та міжнародного співробітництва в галузі освіти.</a:t>
            </a:r>
          </a:p>
          <a:p>
            <a:r>
              <a:rPr lang="uk-UA" sz="2000" dirty="0"/>
              <a:t>•	Знання основ презентації та обговорення  результатів свого наукового здобутку в галузі освіти в усній та письмовій формах.</a:t>
            </a:r>
          </a:p>
          <a:p>
            <a:r>
              <a:rPr lang="uk-UA" sz="2000" dirty="0"/>
              <a:t>•	Знання  основ етичних засад  спілкування з різними цільовими аудиторіями з проблем освіти. </a:t>
            </a:r>
          </a:p>
          <a:p>
            <a:r>
              <a:rPr lang="uk-UA" sz="2000" dirty="0"/>
              <a:t>•	Знання основ спілкування  і взаємодії в науковому просторі, зокрема й міжнародному на проблеми освіти.</a:t>
            </a:r>
          </a:p>
          <a:p>
            <a:r>
              <a:rPr lang="uk-UA" sz="2000" dirty="0"/>
              <a:t>•	Знання вимог до створення академічних текстів в галузі освіти.</a:t>
            </a:r>
          </a:p>
          <a:p>
            <a:r>
              <a:rPr lang="uk-UA" sz="2000" dirty="0"/>
              <a:t>•	Знання  процедури відкликання академічного тексту в галузі освіти  з публікації.</a:t>
            </a:r>
          </a:p>
          <a:p>
            <a:r>
              <a:rPr lang="uk-UA" sz="2000" dirty="0"/>
              <a:t>•	Знання основ використання   </a:t>
            </a:r>
            <a:r>
              <a:rPr lang="uk-UA" sz="2000" dirty="0" err="1"/>
              <a:t>наукометричних</a:t>
            </a:r>
            <a:r>
              <a:rPr lang="uk-UA" sz="2000" dirty="0"/>
              <a:t> баз даних для створення текстів у галузі освіти. </a:t>
            </a:r>
          </a:p>
          <a:p>
            <a:r>
              <a:rPr lang="uk-UA" sz="2000" dirty="0"/>
              <a:t>•	Знання правил коректного оформлення різножанрових наукових текстів в галузі освіти відповідно до чинних вимог.</a:t>
            </a:r>
          </a:p>
          <a:p>
            <a:r>
              <a:rPr lang="uk-UA" sz="2000" dirty="0"/>
              <a:t>•	Знання стратегій розуміння, відбору та письмової фіксації корисної інформації у процесі аудіювання текстів у галузі освіти.</a:t>
            </a:r>
          </a:p>
          <a:p>
            <a:r>
              <a:rPr lang="uk-UA" sz="2000" dirty="0" smtClean="0"/>
              <a:t>….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3480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804332"/>
            <a:ext cx="10021046" cy="2650067"/>
          </a:xfrm>
        </p:spPr>
        <p:txBody>
          <a:bodyPr/>
          <a:lstStyle/>
          <a:p>
            <a:pPr algn="ctr"/>
            <a:r>
              <a:rPr lang="uk-UA" b="1" dirty="0" smtClean="0"/>
              <a:t>Зміст четвертої</a:t>
            </a:r>
            <a:r>
              <a:rPr lang="uk-UA" dirty="0" smtClean="0"/>
              <a:t>   </a:t>
            </a:r>
            <a:r>
              <a:rPr lang="uk-UA" b="1" dirty="0" err="1" smtClean="0"/>
              <a:t>мікрокомпетентності</a:t>
            </a:r>
            <a:r>
              <a:rPr lang="uk-UA" b="1" dirty="0" smtClean="0"/>
              <a:t> </a:t>
            </a:r>
            <a:r>
              <a:rPr lang="uk-UA" dirty="0" smtClean="0"/>
              <a:t> </a:t>
            </a:r>
            <a:r>
              <a:rPr lang="uk-UA" dirty="0"/>
              <a:t>«Відповідальність та автономія у дотриманні академічної доброчесності  в галузі освіти» 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3234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549702"/>
              </p:ext>
            </p:extLst>
          </p:nvPr>
        </p:nvGraphicFramePr>
        <p:xfrm>
          <a:off x="118535" y="82296"/>
          <a:ext cx="11887200" cy="672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7200">
                  <a:extLst>
                    <a:ext uri="{9D8B030D-6E8A-4147-A177-3AD203B41FA5}">
                      <a16:colId xmlns:a16="http://schemas.microsoft.com/office/drawing/2014/main" val="494063631"/>
                    </a:ext>
                  </a:extLst>
                </a:gridCol>
              </a:tblGrid>
              <a:tr h="62992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u="sng" dirty="0" err="1">
                          <a:effectLst/>
                        </a:rPr>
                        <a:t>Бакалаврат</a:t>
                      </a:r>
                      <a:r>
                        <a:rPr lang="uk-UA" sz="2400" dirty="0">
                          <a:effectLst/>
                        </a:rPr>
                        <a:t>: </a:t>
                      </a:r>
                      <a:r>
                        <a:rPr lang="uk-UA" sz="2400" b="0" dirty="0">
                          <a:effectLst/>
                        </a:rPr>
                        <a:t>управління складною освітньою діяльністю чи </a:t>
                      </a:r>
                      <a:r>
                        <a:rPr lang="uk-UA" sz="2400" b="0" dirty="0" err="1">
                          <a:effectLst/>
                        </a:rPr>
                        <a:t>проєктами</a:t>
                      </a:r>
                      <a:r>
                        <a:rPr lang="uk-UA" sz="2400" b="0" dirty="0">
                          <a:effectLst/>
                        </a:rPr>
                        <a:t>; спроможність нести відповідальність за вироблення та ухвалення рішень у непередбачуваних робочих та/або навчальних контекстах; формування суджень, що враховують соціальні, наукові та етичні аспекти; організація та керівництво професійним розвитком осіб та груп; здатність продовжувати навчання зі значним ступенем автономії.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u="sng" dirty="0">
                          <a:effectLst/>
                        </a:rPr>
                        <a:t>Магістратура</a:t>
                      </a:r>
                      <a:r>
                        <a:rPr lang="uk-UA" sz="2400" dirty="0">
                          <a:effectLst/>
                        </a:rPr>
                        <a:t>: </a:t>
                      </a:r>
                      <a:r>
                        <a:rPr lang="uk-UA" sz="2400" b="0" dirty="0">
                          <a:effectLst/>
                        </a:rPr>
                        <a:t>управління  навчальними процесами, які є складними, непередбачуваними та потребують нових стратегічних підходів; відповідальність за внесок до професійних знань і практики та/або оцінювання результатів діяльності команд та колективів; здатність продовжувати навчання з високим ступенем автономії.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u="sng" dirty="0">
                          <a:effectLst/>
                        </a:rPr>
                        <a:t>Аспірантура</a:t>
                      </a:r>
                      <a:r>
                        <a:rPr lang="uk-UA" sz="2400" dirty="0">
                          <a:effectLst/>
                        </a:rPr>
                        <a:t>: </a:t>
                      </a:r>
                      <a:r>
                        <a:rPr lang="uk-UA" sz="2400" b="0" dirty="0">
                          <a:effectLst/>
                        </a:rPr>
                        <a:t>демонстрація значної авторитетності, </a:t>
                      </a:r>
                      <a:r>
                        <a:rPr lang="uk-UA" sz="2400" b="0" dirty="0" err="1">
                          <a:effectLst/>
                        </a:rPr>
                        <a:t>інноваційність</a:t>
                      </a:r>
                      <a:r>
                        <a:rPr lang="uk-UA" sz="2400" b="0" dirty="0">
                          <a:effectLst/>
                        </a:rPr>
                        <a:t>, високий ступінь самостійності; академічна та професійна доброчесність; постійна відданість розвитку нових ідей або процесів у передових контекстах професійної та наукової діяльності; здатність до безперервного саморозвитку та самовдосконалення</a:t>
                      </a:r>
                      <a:r>
                        <a:rPr lang="uk-UA" sz="2400" b="0" dirty="0" smtClean="0">
                          <a:effectLst/>
                        </a:rPr>
                        <a:t>.(</a:t>
                      </a:r>
                      <a:r>
                        <a:rPr lang="uk-UA" sz="2400" b="0" dirty="0">
                          <a:effectLst/>
                        </a:rPr>
                        <a:t>Укладено на основі НРК)</a:t>
                      </a:r>
                      <a:endParaRPr lang="uk-UA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3360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5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0"/>
            <a:ext cx="8825659" cy="516466"/>
          </a:xfrm>
        </p:spPr>
        <p:txBody>
          <a:bodyPr/>
          <a:lstStyle/>
          <a:p>
            <a:pPr algn="ctr"/>
            <a:r>
              <a:rPr lang="uk-UA" sz="3200" b="1" dirty="0"/>
              <a:t>ВІДПОВІДАЛЬНІСТЬ</a:t>
            </a:r>
            <a:r>
              <a:rPr lang="uk-UA" sz="4000" dirty="0"/>
              <a:t/>
            </a:r>
            <a:br>
              <a:rPr lang="uk-UA" sz="4000" dirty="0"/>
            </a:br>
            <a:endParaRPr lang="uk-UA" sz="400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186268" y="745066"/>
            <a:ext cx="11836400" cy="6104467"/>
          </a:xfrm>
        </p:spPr>
        <p:txBody>
          <a:bodyPr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b="1" dirty="0" smtClean="0"/>
              <a:t>Відповідальність </a:t>
            </a:r>
            <a:r>
              <a:rPr lang="uk-UA" sz="2000" b="1" dirty="0"/>
              <a:t>за набуття знань </a:t>
            </a:r>
            <a:r>
              <a:rPr lang="uk-UA" sz="2000" dirty="0"/>
              <a:t>про суть академічної відповідальності.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Відповідальність за набуття знань про аналіз, коректне тлумачення та адекватне застосування норм і положень, що регулюють правовідносини у сфері інтелектуальної власності.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 Відповідальність за набуття знань про стратегії управління складною освітньою діяльністю чи </a:t>
            </a:r>
            <a:r>
              <a:rPr lang="uk-UA" sz="2000" dirty="0" err="1"/>
              <a:t>проєктами</a:t>
            </a:r>
            <a:r>
              <a:rPr lang="uk-UA" sz="2000" dirty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 Відповідальність за набуття знань про  внесок до професійних знань і практики та/або оцінювання результатів діяльності команд та колективів.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 Відповідальність за набуття знань про шляхи притягнення до академічної відповідальності та  інших заходів реагування.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Відповідальність за набуття знань про особливості  юридичної відповідальності, яка застосовується за порушення вимог академічної доброчесності до здобувачів освіти.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Відповідальність за набуття знань про особливості  дисциплінарних заходів, передбачених нормами відповідних статутів і положень.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Відповідальність за набуття знань про різницю між кримінальним злочином, адміністративним та дисциплінарним правопорушенням в аспекті академічної доброчесності.</a:t>
            </a:r>
          </a:p>
          <a:p>
            <a:r>
              <a:rPr lang="uk-UA" dirty="0" smtClean="0"/>
              <a:t>……..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7840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108" y="346501"/>
            <a:ext cx="11187866" cy="6064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304" y="6408900"/>
            <a:ext cx="5583664" cy="44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421" y="-33867"/>
            <a:ext cx="8825659" cy="550333"/>
          </a:xfrm>
        </p:spPr>
        <p:txBody>
          <a:bodyPr/>
          <a:lstStyle/>
          <a:p>
            <a:pPr algn="ctr"/>
            <a:r>
              <a:rPr lang="uk-UA" sz="3200" b="1" dirty="0"/>
              <a:t>АВТОНОМНІСТЬ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169333" y="852362"/>
            <a:ext cx="12022667" cy="6155267"/>
          </a:xfrm>
        </p:spPr>
        <p:txBody>
          <a:bodyPr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Автономність у виборі освітньої програми у </a:t>
            </a:r>
            <a:r>
              <a:rPr lang="uk-UA" sz="2000" dirty="0" err="1"/>
              <a:t>бакалавраті</a:t>
            </a:r>
            <a:r>
              <a:rPr lang="uk-UA" sz="2000" dirty="0"/>
              <a:t> на засадах академічної доброчесності.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Автономність у виборі освітньої програми у магістратурі на засадах академічної доброчесності.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Автономність у виборі </a:t>
            </a:r>
            <a:r>
              <a:rPr lang="uk-UA" sz="2000" dirty="0" err="1"/>
              <a:t>освітньо</a:t>
            </a:r>
            <a:r>
              <a:rPr lang="uk-UA" sz="2000" dirty="0"/>
              <a:t>-наукової програми в аспірантурі на засадах академічної доброчесності.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Автономність у виборі форми освітнього процесу на засадах академічної доброчесності.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Автономність у </a:t>
            </a:r>
            <a:r>
              <a:rPr lang="uk-UA" sz="2000" dirty="0" err="1"/>
              <a:t>проєктуванні</a:t>
            </a:r>
            <a:r>
              <a:rPr lang="uk-UA" sz="2000" dirty="0"/>
              <a:t> індивідуальної освітньої траєкторії на засадах академічної доброчесності.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Автономність в укладанні індивідуальних навчальних планів на засадах академічної доброчесності.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Автономність в академічному очікуванні  на засадах академічної доброчесності.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Автономність у виборі завдань для самостійної роботи  в галузі освіти на засадах академічної доброчесності.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/>
              <a:t>Автономність у виборі науково-дослідних завдань в галузі освіти на засадах академічної доброчесності</a:t>
            </a:r>
            <a:r>
              <a:rPr lang="uk-UA" sz="2000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2000" dirty="0" smtClean="0"/>
              <a:t>……….</a:t>
            </a:r>
            <a:endParaRPr lang="uk-UA" sz="2000" dirty="0"/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87836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154" y="431800"/>
            <a:ext cx="8825659" cy="1981200"/>
          </a:xfrm>
        </p:spPr>
        <p:txBody>
          <a:bodyPr/>
          <a:lstStyle/>
          <a:p>
            <a:pPr algn="ctr"/>
            <a:r>
              <a:rPr lang="uk-UA" dirty="0" smtClean="0"/>
              <a:t>Структура </a:t>
            </a:r>
            <a:r>
              <a:rPr lang="uk-UA" dirty="0"/>
              <a:t>тесту для визначення володіння здобувачами вищої освіти компетентністю в академічній доброчесності. 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491067" y="4097866"/>
            <a:ext cx="11142133" cy="2362200"/>
          </a:xfrm>
        </p:spPr>
        <p:txBody>
          <a:bodyPr>
            <a:normAutofit/>
          </a:bodyPr>
          <a:lstStyle/>
          <a:p>
            <a:r>
              <a:rPr lang="uk-UA" sz="2400" dirty="0"/>
              <a:t>О</a:t>
            </a:r>
            <a:r>
              <a:rPr lang="uk-UA" sz="2400" dirty="0" smtClean="0"/>
              <a:t>формлено </a:t>
            </a:r>
            <a:r>
              <a:rPr lang="uk-UA" sz="2400" dirty="0"/>
              <a:t>за адаптованими рекомендаціями посібника «Інструментарій для інституційного аналізу академічної доброчесності та системи внутрішнього забезпечення якості закладів вищої освіти»</a:t>
            </a:r>
          </a:p>
        </p:txBody>
      </p:sp>
    </p:spTree>
    <p:extLst>
      <p:ext uri="{BB962C8B-B14F-4D97-AF65-F5344CB8AC3E}">
        <p14:creationId xmlns:p14="http://schemas.microsoft.com/office/powerpoint/2010/main" val="26384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" y="294805"/>
            <a:ext cx="10854267" cy="656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9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2" y="0"/>
            <a:ext cx="9749681" cy="69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73" y="0"/>
            <a:ext cx="7715521" cy="6983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893" y="2522053"/>
            <a:ext cx="7614001" cy="3981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213" y="6293534"/>
            <a:ext cx="7258681" cy="4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92" y="0"/>
            <a:ext cx="7766281" cy="70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66" y="345358"/>
            <a:ext cx="7563241" cy="3218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626" y="3563519"/>
            <a:ext cx="7512481" cy="329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4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4" y="135467"/>
            <a:ext cx="8629848" cy="650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87" y="1331700"/>
            <a:ext cx="7322634" cy="55263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5744" y="138112"/>
            <a:ext cx="9304890" cy="687078"/>
          </a:xfrm>
        </p:spPr>
        <p:txBody>
          <a:bodyPr/>
          <a:lstStyle/>
          <a:p>
            <a:pPr algn="ctr"/>
            <a:r>
              <a:rPr lang="uk-UA" sz="4000" dirty="0" smtClean="0"/>
              <a:t>Академічна доброчесність  як запорука якісної освіти</a:t>
            </a:r>
            <a:endParaRPr lang="uk-UA" sz="400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6422193"/>
            <a:ext cx="2890684" cy="23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2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858" t="1239" r="12547" b="9770"/>
          <a:stretch/>
        </p:blipFill>
        <p:spPr>
          <a:xfrm>
            <a:off x="2118732" y="479502"/>
            <a:ext cx="8162692" cy="5855353"/>
          </a:xfrm>
          <a:prstGeom prst="rect">
            <a:avLst/>
          </a:prstGeom>
        </p:spPr>
      </p:pic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664" y="6334855"/>
            <a:ext cx="6504259" cy="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68" y="0"/>
            <a:ext cx="11734800" cy="1400530"/>
          </a:xfrm>
        </p:spPr>
        <p:txBody>
          <a:bodyPr/>
          <a:lstStyle/>
          <a:p>
            <a:pPr algn="ctr"/>
            <a:r>
              <a:rPr lang="uk-UA" dirty="0"/>
              <a:t>Ц</a:t>
            </a:r>
            <a:r>
              <a:rPr lang="uk-UA" dirty="0" smtClean="0"/>
              <a:t>ентр </a:t>
            </a:r>
            <a:r>
              <a:rPr lang="uk-UA" dirty="0"/>
              <a:t>академічної доброчесності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(</a:t>
            </a:r>
            <a:r>
              <a:rPr lang="uk-UA" dirty="0" err="1" smtClean="0"/>
              <a:t>International</a:t>
            </a:r>
            <a:r>
              <a:rPr lang="uk-UA" dirty="0" smtClean="0"/>
              <a:t> </a:t>
            </a:r>
            <a:r>
              <a:rPr lang="uk-UA" dirty="0" err="1"/>
              <a:t>Center</a:t>
            </a:r>
            <a:r>
              <a:rPr lang="uk-UA" dirty="0"/>
              <a:t> </a:t>
            </a:r>
            <a:r>
              <a:rPr lang="uk-UA" dirty="0" err="1"/>
              <a:t>for</a:t>
            </a:r>
            <a:r>
              <a:rPr lang="uk-UA" dirty="0"/>
              <a:t> </a:t>
            </a:r>
            <a:r>
              <a:rPr lang="uk-UA" dirty="0" err="1"/>
              <a:t>Academic</a:t>
            </a:r>
            <a:r>
              <a:rPr lang="uk-UA" dirty="0"/>
              <a:t> </a:t>
            </a:r>
            <a:r>
              <a:rPr lang="uk-UA" dirty="0" err="1"/>
              <a:t>Integrity</a:t>
            </a:r>
            <a:r>
              <a:rPr lang="uk-UA" dirty="0"/>
              <a:t>)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1537" y="1625599"/>
            <a:ext cx="8332759" cy="5113868"/>
          </a:xfrm>
        </p:spPr>
        <p:txBody>
          <a:bodyPr>
            <a:normAutofit lnSpcReduction="10000"/>
          </a:bodyPr>
          <a:lstStyle/>
          <a:p>
            <a:r>
              <a:rPr lang="uk-UA" sz="3200" dirty="0" smtClean="0"/>
              <a:t> </a:t>
            </a:r>
            <a:r>
              <a:rPr lang="uk-UA" sz="2800" dirty="0" smtClean="0"/>
              <a:t>1992  - </a:t>
            </a:r>
            <a:r>
              <a:rPr lang="uk-UA" sz="2800" dirty="0"/>
              <a:t>створено </a:t>
            </a:r>
            <a:r>
              <a:rPr lang="uk-UA" sz="2800" dirty="0" smtClean="0"/>
              <a:t>Центр </a:t>
            </a:r>
            <a:r>
              <a:rPr lang="uk-UA" sz="2800" dirty="0"/>
              <a:t>академічної доброчесності </a:t>
            </a:r>
            <a:endParaRPr lang="uk-UA" sz="2800" dirty="0" smtClean="0"/>
          </a:p>
          <a:p>
            <a:r>
              <a:rPr lang="uk-UA" sz="2400" dirty="0"/>
              <a:t>Міжнародний центр академічної доброчесності визначає академічну доброчесність як відданість шести фундаментальним цінностям, навіть перед лицем труднощів: </a:t>
            </a:r>
            <a:r>
              <a:rPr lang="uk-UA" sz="2400" b="1" u="sng" dirty="0"/>
              <a:t>чесність, </a:t>
            </a:r>
            <a:r>
              <a:rPr lang="uk-UA" sz="2400" b="1" u="sng" dirty="0" smtClean="0"/>
              <a:t>довіра, справедливість, повага</a:t>
            </a:r>
            <a:r>
              <a:rPr lang="uk-UA" sz="2400" b="1" u="sng" dirty="0"/>
              <a:t>, відповідальність і мужність</a:t>
            </a:r>
            <a:r>
              <a:rPr lang="uk-UA" sz="2400" dirty="0"/>
              <a:t>. З цих цінностей випливають принципи поведінки, які дозволяють академічним спільнотам втілювати ідеали в дії. Фундаментальні цінності академічної доброчесності детально описують ці основні цінності та наводять приклади того, як застосовувати їх на практиці в </a:t>
            </a:r>
            <a:r>
              <a:rPr lang="uk-UA" sz="2400" dirty="0" err="1"/>
              <a:t>кампусах</a:t>
            </a:r>
            <a:r>
              <a:rPr lang="uk-UA" sz="2400" dirty="0"/>
              <a:t>, у класах і в повсякденному житті</a:t>
            </a:r>
            <a:r>
              <a:rPr lang="uk-UA" sz="2400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296" y="1474398"/>
            <a:ext cx="3787704" cy="4806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794341" y="6389313"/>
            <a:ext cx="3007613" cy="2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076" y="-118079"/>
            <a:ext cx="8825659" cy="1159934"/>
          </a:xfrm>
        </p:spPr>
        <p:txBody>
          <a:bodyPr/>
          <a:lstStyle/>
          <a:p>
            <a:pPr algn="ctr"/>
            <a:r>
              <a:rPr lang="uk-UA" sz="4400" dirty="0" smtClean="0"/>
              <a:t>Список публікацій</a:t>
            </a:r>
            <a:endParaRPr lang="uk-UA" sz="440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half" idx="2"/>
          </p:nvPr>
        </p:nvSpPr>
        <p:spPr>
          <a:xfrm>
            <a:off x="97447" y="1124735"/>
            <a:ext cx="11637819" cy="528801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err="1"/>
              <a:t>Nikolaeva</a:t>
            </a:r>
            <a:r>
              <a:rPr lang="en-US" b="1" dirty="0"/>
              <a:t> </a:t>
            </a:r>
            <a:r>
              <a:rPr lang="en-US" b="1" dirty="0" err="1" smtClean="0"/>
              <a:t>Sofiya</a:t>
            </a:r>
            <a:r>
              <a:rPr lang="uk-UA" b="1" dirty="0" smtClean="0"/>
              <a:t> </a:t>
            </a:r>
            <a:r>
              <a:rPr lang="uk-UA" b="1" dirty="0"/>
              <a:t>, </a:t>
            </a:r>
            <a:r>
              <a:rPr lang="en-US" b="1" dirty="0" err="1"/>
              <a:t>Chernysh</a:t>
            </a:r>
            <a:r>
              <a:rPr lang="en-US" b="1" dirty="0"/>
              <a:t> </a:t>
            </a:r>
            <a:r>
              <a:rPr lang="en-US" b="1" dirty="0" err="1" smtClean="0"/>
              <a:t>Valentyna</a:t>
            </a:r>
            <a:r>
              <a:rPr lang="en-US" b="1" baseline="30000" dirty="0" smtClean="0"/>
              <a:t> </a:t>
            </a:r>
            <a:r>
              <a:rPr lang="uk-UA" b="1" dirty="0"/>
              <a:t>, </a:t>
            </a:r>
            <a:r>
              <a:rPr lang="en-US" b="1" dirty="0" err="1"/>
              <a:t>Diachkova</a:t>
            </a:r>
            <a:r>
              <a:rPr lang="en-US" b="1" dirty="0"/>
              <a:t> </a:t>
            </a:r>
            <a:r>
              <a:rPr lang="en-US" b="1" dirty="0" smtClean="0"/>
              <a:t>Yana</a:t>
            </a:r>
            <a:r>
              <a:rPr lang="uk-UA" b="1" baseline="30000" dirty="0"/>
              <a:t>  </a:t>
            </a:r>
            <a:r>
              <a:rPr lang="en-US" b="1" dirty="0"/>
              <a:t>CONTENT OF </a:t>
            </a:r>
            <a:endParaRPr lang="uk-UA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HIGHER EDUCATION APPLICANTS' ACADEMIC INTEGRITY </a:t>
            </a:r>
            <a:r>
              <a:rPr lang="en-US" b="1" dirty="0" smtClean="0"/>
              <a:t>COMPETENCE</a:t>
            </a:r>
            <a:r>
              <a:rPr lang="uk-UA" b="1" dirty="0" smtClean="0"/>
              <a:t>.</a:t>
            </a:r>
          </a:p>
          <a:p>
            <a:r>
              <a:rPr lang="uk-UA" b="1" dirty="0" smtClean="0"/>
              <a:t> </a:t>
            </a:r>
            <a:r>
              <a:rPr lang="en-US" dirty="0"/>
              <a:t>Interaction of philology, pedagogy, culture and history as a way </a:t>
            </a:r>
            <a:r>
              <a:rPr lang="en-US" dirty="0" smtClean="0"/>
              <a:t>of</a:t>
            </a:r>
            <a:endParaRPr lang="uk-UA" dirty="0" smtClean="0"/>
          </a:p>
          <a:p>
            <a:r>
              <a:rPr lang="en-US" dirty="0" smtClean="0"/>
              <a:t> </a:t>
            </a:r>
            <a:r>
              <a:rPr lang="en-US" dirty="0"/>
              <a:t>integrating </a:t>
            </a:r>
            <a:r>
              <a:rPr lang="en-US" dirty="0" smtClean="0"/>
              <a:t>learning</a:t>
            </a:r>
            <a:r>
              <a:rPr lang="uk-UA" dirty="0" smtClean="0"/>
              <a:t>. 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://isg-konf.com/interaction-of-philology-pedagogy-culture-and-history-as-a-way-of-integrating-learning</a:t>
            </a:r>
            <a:r>
              <a:rPr lang="en-US" dirty="0" smtClean="0">
                <a:hlinkClick r:id="rId2"/>
              </a:rPr>
              <a:t>/</a:t>
            </a:r>
            <a:r>
              <a:rPr lang="uk-UA" dirty="0" smtClean="0"/>
              <a:t> </a:t>
            </a:r>
          </a:p>
          <a:p>
            <a:endParaRPr lang="uk-UA" sz="9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err="1" smtClean="0"/>
              <a:t>Nikolaeva</a:t>
            </a:r>
            <a:r>
              <a:rPr lang="en-US" b="1" dirty="0" smtClean="0"/>
              <a:t> </a:t>
            </a:r>
            <a:r>
              <a:rPr lang="en-US" b="1" dirty="0" err="1"/>
              <a:t>Sofiya</a:t>
            </a:r>
            <a:r>
              <a:rPr lang="en-US" dirty="0"/>
              <a:t> </a:t>
            </a:r>
            <a:r>
              <a:rPr lang="en-US" b="1" dirty="0" err="1" smtClean="0"/>
              <a:t>Yuriivna</a:t>
            </a:r>
            <a:r>
              <a:rPr lang="uk-UA" b="1" dirty="0" smtClean="0"/>
              <a:t>, </a:t>
            </a:r>
            <a:r>
              <a:rPr lang="en-US" b="1" dirty="0" err="1"/>
              <a:t>Chernysh</a:t>
            </a:r>
            <a:r>
              <a:rPr lang="en-US" dirty="0"/>
              <a:t> </a:t>
            </a:r>
            <a:r>
              <a:rPr lang="en-US" b="1" dirty="0" err="1"/>
              <a:t>Valentyna</a:t>
            </a:r>
            <a:r>
              <a:rPr lang="en-US" dirty="0"/>
              <a:t> </a:t>
            </a:r>
            <a:r>
              <a:rPr lang="en-US" b="1" dirty="0" err="1"/>
              <a:t>Vasilivna</a:t>
            </a:r>
            <a:r>
              <a:rPr lang="en-US" dirty="0"/>
              <a:t> </a:t>
            </a:r>
            <a:r>
              <a:rPr lang="uk-UA" dirty="0" smtClean="0"/>
              <a:t>, </a:t>
            </a:r>
            <a:r>
              <a:rPr lang="en-US" b="1" dirty="0" err="1" smtClean="0"/>
              <a:t>Diachkova</a:t>
            </a:r>
            <a:endParaRPr lang="uk-UA" b="1" dirty="0" smtClean="0"/>
          </a:p>
          <a:p>
            <a:r>
              <a:rPr lang="en-US" b="1" dirty="0" smtClean="0"/>
              <a:t> </a:t>
            </a:r>
            <a:r>
              <a:rPr lang="en-US" b="1" dirty="0"/>
              <a:t>Yana </a:t>
            </a:r>
            <a:r>
              <a:rPr lang="en-US" b="1" dirty="0" err="1" smtClean="0"/>
              <a:t>Olehivna</a:t>
            </a:r>
            <a:r>
              <a:rPr lang="uk-UA" b="1" dirty="0" smtClean="0"/>
              <a:t> </a:t>
            </a:r>
            <a:r>
              <a:rPr lang="en-US" b="1" dirty="0"/>
              <a:t> THE HIGHER EDUCATION APPLICANTS' </a:t>
            </a:r>
            <a:r>
              <a:rPr lang="en-US" b="1" dirty="0" smtClean="0"/>
              <a:t>ACADEMIC</a:t>
            </a:r>
            <a:endParaRPr lang="uk-UA" b="1" dirty="0" smtClean="0"/>
          </a:p>
          <a:p>
            <a:r>
              <a:rPr lang="en-US" b="1" dirty="0" smtClean="0"/>
              <a:t> </a:t>
            </a:r>
            <a:r>
              <a:rPr lang="en-US" b="1" dirty="0"/>
              <a:t>INTEGRITY</a:t>
            </a:r>
            <a:r>
              <a:rPr lang="uk-UA" b="1" dirty="0"/>
              <a:t>: </a:t>
            </a:r>
            <a:r>
              <a:rPr lang="en-US" b="1" dirty="0"/>
              <a:t>TEST </a:t>
            </a:r>
            <a:r>
              <a:rPr lang="en-US" b="1" dirty="0" smtClean="0"/>
              <a:t>STRUCTURE</a:t>
            </a:r>
            <a:r>
              <a:rPr lang="uk-UA" b="1" dirty="0" smtClean="0"/>
              <a:t>. </a:t>
            </a:r>
            <a:r>
              <a:rPr lang="en-US" b="1" dirty="0"/>
              <a:t>«V International Scientific and Practical </a:t>
            </a:r>
            <a:endParaRPr lang="uk-UA" b="1" dirty="0" smtClean="0"/>
          </a:p>
          <a:p>
            <a:r>
              <a:rPr lang="en-US" b="1" dirty="0" smtClean="0"/>
              <a:t>Conference </a:t>
            </a:r>
            <a:r>
              <a:rPr lang="en-US" b="1" dirty="0"/>
              <a:t>«Modern technologies and processes of implementation of new methods </a:t>
            </a:r>
            <a:r>
              <a:rPr lang="en-US" b="1" dirty="0" smtClean="0"/>
              <a:t>»</a:t>
            </a:r>
            <a:endParaRPr lang="uk-UA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b="1" dirty="0" smtClean="0"/>
              <a:t>Ніколаєва, С. Ю., Черниш, В. В., </a:t>
            </a:r>
            <a:r>
              <a:rPr lang="uk-UA" b="1" dirty="0" err="1" smtClean="0"/>
              <a:t>Дьячкова</a:t>
            </a:r>
            <a:r>
              <a:rPr lang="uk-UA" b="1" dirty="0" smtClean="0"/>
              <a:t> Я. Г. </a:t>
            </a:r>
            <a:r>
              <a:rPr lang="uk-UA" b="1" dirty="0"/>
              <a:t>(</a:t>
            </a:r>
            <a:r>
              <a:rPr lang="uk-UA" b="1" dirty="0" smtClean="0"/>
              <a:t>2024)</a:t>
            </a:r>
            <a:r>
              <a:rPr lang="uk-UA" dirty="0" smtClean="0"/>
              <a:t>. </a:t>
            </a:r>
            <a:r>
              <a:rPr lang="uk-UA" b="1" dirty="0" smtClean="0"/>
              <a:t>Структура компетентності в академічній доброчесності здобувачів вищої освіти. . Іноземні мови. 1. 1-11</a:t>
            </a:r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31" y="5186822"/>
            <a:ext cx="1164005" cy="1607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51" y="5186822"/>
            <a:ext cx="1210080" cy="1671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7" y="5186822"/>
            <a:ext cx="1210079" cy="1671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071" y="4901709"/>
            <a:ext cx="1613466" cy="2267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415" y="0"/>
            <a:ext cx="2505896" cy="35092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9714" y="3592124"/>
            <a:ext cx="2032286" cy="285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 txBox="1">
            <a:spLocks noChangeArrowheads="1"/>
          </p:cNvSpPr>
          <p:nvPr/>
        </p:nvSpPr>
        <p:spPr>
          <a:xfrm>
            <a:off x="2351088" y="1557339"/>
            <a:ext cx="7772400" cy="1470025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FF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uk-UA" altLang="uk-UA" sz="4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Дякую за увагу!</a:t>
            </a:r>
            <a:endParaRPr lang="fr-FR" altLang="uk-UA" sz="40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809" t="29239" r="62176" b="49169"/>
          <a:stretch/>
        </p:blipFill>
        <p:spPr>
          <a:xfrm>
            <a:off x="2217420" y="3509010"/>
            <a:ext cx="761238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8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655277"/>
              </p:ext>
            </p:extLst>
          </p:nvPr>
        </p:nvGraphicFramePr>
        <p:xfrm>
          <a:off x="4327944" y="1041400"/>
          <a:ext cx="2479675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lip" r:id="rId3" imgW="1857375" imgH="3995738" progId="MS_ClipArt_Gallery.5">
                  <p:embed/>
                </p:oleObj>
              </mc:Choice>
              <mc:Fallback>
                <p:oleObj name="Clip" r:id="rId3" imgW="1857375" imgH="3995738" progId="MS_ClipArt_Gallery.5">
                  <p:embed/>
                  <p:pic>
                    <p:nvPicPr>
                      <p:cNvPr id="512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7944" y="1041400"/>
                        <a:ext cx="2479675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306" y="0"/>
            <a:ext cx="359695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533" y="-81238"/>
            <a:ext cx="9889067" cy="69965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2514"/>
            <a:ext cx="3549445" cy="2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156" t="5991" r="3489" b="14427"/>
          <a:stretch/>
        </p:blipFill>
        <p:spPr>
          <a:xfrm>
            <a:off x="92314" y="0"/>
            <a:ext cx="10209116" cy="68193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419" y="6501547"/>
            <a:ext cx="2212258" cy="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3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199" y="0"/>
            <a:ext cx="11514667" cy="868082"/>
          </a:xfrm>
        </p:spPr>
        <p:txBody>
          <a:bodyPr/>
          <a:lstStyle/>
          <a:p>
            <a:pPr algn="ctr"/>
            <a:r>
              <a:rPr lang="uk-UA" dirty="0" smtClean="0"/>
              <a:t>Основоположні документи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03199" y="868082"/>
            <a:ext cx="11819467" cy="5702051"/>
          </a:xfrm>
        </p:spPr>
        <p:txBody>
          <a:bodyPr>
            <a:normAutofit/>
          </a:bodyPr>
          <a:lstStyle/>
          <a:p>
            <a:r>
              <a:rPr lang="uk-UA" sz="2600" dirty="0" err="1"/>
              <a:t>The</a:t>
            </a:r>
            <a:r>
              <a:rPr lang="uk-UA" sz="2600" dirty="0"/>
              <a:t> </a:t>
            </a:r>
            <a:r>
              <a:rPr lang="uk-UA" sz="2600" dirty="0" err="1"/>
              <a:t>Fundamental</a:t>
            </a:r>
            <a:r>
              <a:rPr lang="uk-UA" sz="2600" dirty="0"/>
              <a:t> </a:t>
            </a:r>
            <a:r>
              <a:rPr lang="uk-UA" sz="2600" dirty="0" err="1"/>
              <a:t>Values</a:t>
            </a:r>
            <a:r>
              <a:rPr lang="uk-UA" sz="2600" dirty="0"/>
              <a:t> </a:t>
            </a:r>
            <a:r>
              <a:rPr lang="uk-UA" sz="2600" dirty="0" err="1"/>
              <a:t>of</a:t>
            </a:r>
            <a:r>
              <a:rPr lang="uk-UA" sz="2600" dirty="0"/>
              <a:t> </a:t>
            </a:r>
            <a:r>
              <a:rPr lang="uk-UA" sz="2600" dirty="0" err="1"/>
              <a:t>Academic</a:t>
            </a:r>
            <a:r>
              <a:rPr lang="uk-UA" sz="2600" dirty="0"/>
              <a:t> </a:t>
            </a:r>
            <a:r>
              <a:rPr lang="uk-UA" sz="2600" dirty="0" err="1"/>
              <a:t>Integrity</a:t>
            </a:r>
            <a:r>
              <a:rPr lang="uk-UA" sz="2600" dirty="0"/>
              <a:t>, </a:t>
            </a:r>
            <a:r>
              <a:rPr lang="uk-UA" sz="2600" dirty="0" err="1"/>
              <a:t>The</a:t>
            </a:r>
            <a:r>
              <a:rPr lang="uk-UA" sz="2600" dirty="0"/>
              <a:t> </a:t>
            </a:r>
            <a:r>
              <a:rPr lang="uk-UA" sz="2600" dirty="0" err="1"/>
              <a:t>first</a:t>
            </a:r>
            <a:r>
              <a:rPr lang="uk-UA" sz="2600" dirty="0"/>
              <a:t> </a:t>
            </a:r>
            <a:r>
              <a:rPr lang="uk-UA" sz="2600" dirty="0" err="1"/>
              <a:t>edition</a:t>
            </a:r>
            <a:r>
              <a:rPr lang="uk-UA" sz="2600" dirty="0"/>
              <a:t>, 1999;</a:t>
            </a:r>
          </a:p>
          <a:p>
            <a:r>
              <a:rPr lang="uk-UA" sz="2600" dirty="0" err="1" smtClean="0"/>
              <a:t>The</a:t>
            </a:r>
            <a:r>
              <a:rPr lang="uk-UA" sz="2600" dirty="0" smtClean="0"/>
              <a:t> </a:t>
            </a:r>
            <a:r>
              <a:rPr lang="uk-UA" sz="2600" dirty="0" err="1"/>
              <a:t>European</a:t>
            </a:r>
            <a:r>
              <a:rPr lang="uk-UA" sz="2600" dirty="0"/>
              <a:t> </a:t>
            </a:r>
            <a:r>
              <a:rPr lang="uk-UA" sz="2600" dirty="0" err="1"/>
              <a:t>Code</a:t>
            </a:r>
            <a:r>
              <a:rPr lang="uk-UA" sz="2600" dirty="0"/>
              <a:t> </a:t>
            </a:r>
            <a:r>
              <a:rPr lang="uk-UA" sz="2600" dirty="0" err="1"/>
              <a:t>of</a:t>
            </a:r>
            <a:r>
              <a:rPr lang="uk-UA" sz="2600" dirty="0"/>
              <a:t> </a:t>
            </a:r>
            <a:r>
              <a:rPr lang="uk-UA" sz="2600" dirty="0" err="1"/>
              <a:t>Conduct</a:t>
            </a:r>
            <a:r>
              <a:rPr lang="uk-UA" sz="2600" dirty="0"/>
              <a:t> </a:t>
            </a:r>
            <a:r>
              <a:rPr lang="uk-UA" sz="2600" dirty="0" err="1"/>
              <a:t>for</a:t>
            </a:r>
            <a:r>
              <a:rPr lang="uk-UA" sz="2600" dirty="0"/>
              <a:t> </a:t>
            </a:r>
            <a:r>
              <a:rPr lang="uk-UA" sz="2600" dirty="0" err="1"/>
              <a:t>Research</a:t>
            </a:r>
            <a:r>
              <a:rPr lang="uk-UA" sz="2600" dirty="0"/>
              <a:t> </a:t>
            </a:r>
            <a:r>
              <a:rPr lang="uk-UA" sz="2600" dirty="0" err="1"/>
              <a:t>Integrity</a:t>
            </a:r>
            <a:r>
              <a:rPr lang="uk-UA" sz="2600" dirty="0"/>
              <a:t>, </a:t>
            </a:r>
            <a:r>
              <a:rPr lang="uk-UA" sz="2600" dirty="0" smtClean="0"/>
              <a:t>2011, </a:t>
            </a:r>
            <a:r>
              <a:rPr lang="uk-UA" dirty="0" smtClean="0"/>
              <a:t>ALLEA </a:t>
            </a:r>
            <a:r>
              <a:rPr lang="uk-UA" dirty="0"/>
              <a:t>– </a:t>
            </a:r>
            <a:r>
              <a:rPr lang="uk-UA" dirty="0" err="1"/>
              <a:t>All</a:t>
            </a:r>
            <a:r>
              <a:rPr lang="uk-UA" dirty="0"/>
              <a:t> </a:t>
            </a:r>
            <a:r>
              <a:rPr lang="uk-UA" dirty="0" err="1"/>
              <a:t>European</a:t>
            </a:r>
            <a:r>
              <a:rPr lang="uk-UA" dirty="0"/>
              <a:t> </a:t>
            </a:r>
            <a:r>
              <a:rPr lang="uk-UA" dirty="0" err="1"/>
              <a:t>Academies</a:t>
            </a:r>
            <a:r>
              <a:rPr lang="uk-UA" dirty="0"/>
              <a:t>, 2011; </a:t>
            </a:r>
            <a:endParaRPr lang="uk-UA" sz="2600" dirty="0" smtClean="0"/>
          </a:p>
          <a:p>
            <a:r>
              <a:rPr lang="uk-UA" sz="2600" dirty="0" err="1"/>
              <a:t>The</a:t>
            </a:r>
            <a:r>
              <a:rPr lang="uk-UA" sz="2600" dirty="0"/>
              <a:t> </a:t>
            </a:r>
            <a:r>
              <a:rPr lang="uk-UA" sz="2600" dirty="0" err="1"/>
              <a:t>Fundamental</a:t>
            </a:r>
            <a:r>
              <a:rPr lang="uk-UA" sz="2600" dirty="0"/>
              <a:t> </a:t>
            </a:r>
            <a:r>
              <a:rPr lang="uk-UA" sz="2600" dirty="0" err="1"/>
              <a:t>Values</a:t>
            </a:r>
            <a:r>
              <a:rPr lang="uk-UA" sz="2600" dirty="0"/>
              <a:t> </a:t>
            </a:r>
            <a:r>
              <a:rPr lang="uk-UA" sz="2600" dirty="0" err="1"/>
              <a:t>of</a:t>
            </a:r>
            <a:r>
              <a:rPr lang="uk-UA" sz="2600" dirty="0"/>
              <a:t> </a:t>
            </a:r>
            <a:r>
              <a:rPr lang="uk-UA" sz="2600" dirty="0" err="1"/>
              <a:t>Academic</a:t>
            </a:r>
            <a:r>
              <a:rPr lang="uk-UA" sz="2600" dirty="0"/>
              <a:t> </a:t>
            </a:r>
            <a:r>
              <a:rPr lang="uk-UA" sz="2600" dirty="0" err="1"/>
              <a:t>Integrity</a:t>
            </a:r>
            <a:r>
              <a:rPr lang="uk-UA" sz="2600" dirty="0"/>
              <a:t>, </a:t>
            </a:r>
            <a:r>
              <a:rPr lang="uk-UA" sz="2600" dirty="0" err="1"/>
              <a:t>The</a:t>
            </a:r>
            <a:r>
              <a:rPr lang="uk-UA" sz="2600" dirty="0"/>
              <a:t> </a:t>
            </a:r>
            <a:r>
              <a:rPr lang="uk-UA" sz="2600" dirty="0" err="1"/>
              <a:t>second</a:t>
            </a:r>
            <a:r>
              <a:rPr lang="uk-UA" sz="2600" dirty="0"/>
              <a:t> </a:t>
            </a:r>
            <a:r>
              <a:rPr lang="uk-UA" sz="2600" dirty="0" err="1"/>
              <a:t>edition</a:t>
            </a:r>
            <a:r>
              <a:rPr lang="uk-UA" sz="2600" dirty="0"/>
              <a:t>, 2014; </a:t>
            </a:r>
          </a:p>
          <a:p>
            <a:r>
              <a:rPr lang="uk-UA" sz="2600" dirty="0" err="1" smtClean="0"/>
              <a:t>The</a:t>
            </a:r>
            <a:r>
              <a:rPr lang="uk-UA" sz="2600" dirty="0" smtClean="0"/>
              <a:t> </a:t>
            </a:r>
            <a:r>
              <a:rPr lang="uk-UA" sz="2600" dirty="0" err="1"/>
              <a:t>European</a:t>
            </a:r>
            <a:r>
              <a:rPr lang="uk-UA" sz="2600" dirty="0"/>
              <a:t> </a:t>
            </a:r>
            <a:r>
              <a:rPr lang="uk-UA" sz="2600" dirty="0" err="1"/>
              <a:t>Code</a:t>
            </a:r>
            <a:r>
              <a:rPr lang="uk-UA" sz="2600" dirty="0"/>
              <a:t> </a:t>
            </a:r>
            <a:r>
              <a:rPr lang="uk-UA" sz="2600" dirty="0" err="1"/>
              <a:t>of</a:t>
            </a:r>
            <a:r>
              <a:rPr lang="uk-UA" sz="2600" dirty="0"/>
              <a:t> </a:t>
            </a:r>
            <a:r>
              <a:rPr lang="uk-UA" sz="2600" dirty="0" err="1"/>
              <a:t>Conduct</a:t>
            </a:r>
            <a:r>
              <a:rPr lang="uk-UA" sz="2600" dirty="0"/>
              <a:t> </a:t>
            </a:r>
            <a:r>
              <a:rPr lang="uk-UA" sz="2600" dirty="0" err="1"/>
              <a:t>for</a:t>
            </a:r>
            <a:r>
              <a:rPr lang="uk-UA" sz="2600" dirty="0"/>
              <a:t> </a:t>
            </a:r>
            <a:r>
              <a:rPr lang="uk-UA" sz="2600" dirty="0" err="1"/>
              <a:t>Research</a:t>
            </a:r>
            <a:r>
              <a:rPr lang="uk-UA" sz="2600" dirty="0"/>
              <a:t> </a:t>
            </a:r>
            <a:r>
              <a:rPr lang="uk-UA" sz="2600" dirty="0" err="1"/>
              <a:t>Integrity</a:t>
            </a:r>
            <a:r>
              <a:rPr lang="uk-UA" sz="2600" dirty="0"/>
              <a:t>, 2017; </a:t>
            </a:r>
            <a:endParaRPr lang="uk-UA" sz="2600" dirty="0" smtClean="0"/>
          </a:p>
          <a:p>
            <a:r>
              <a:rPr lang="uk-UA" sz="2600" dirty="0" err="1" smtClean="0"/>
              <a:t>The</a:t>
            </a:r>
            <a:r>
              <a:rPr lang="uk-UA" sz="2600" dirty="0" smtClean="0"/>
              <a:t> </a:t>
            </a:r>
            <a:r>
              <a:rPr lang="uk-UA" sz="2600" dirty="0" err="1"/>
              <a:t>European</a:t>
            </a:r>
            <a:r>
              <a:rPr lang="uk-UA" sz="2600" dirty="0"/>
              <a:t> </a:t>
            </a:r>
            <a:r>
              <a:rPr lang="uk-UA" sz="2600" dirty="0" err="1"/>
              <a:t>Code</a:t>
            </a:r>
            <a:r>
              <a:rPr lang="uk-UA" sz="2600" dirty="0"/>
              <a:t> </a:t>
            </a:r>
            <a:r>
              <a:rPr lang="uk-UA" sz="2600" dirty="0" err="1"/>
              <a:t>of</a:t>
            </a:r>
            <a:r>
              <a:rPr lang="uk-UA" sz="2600" dirty="0"/>
              <a:t> </a:t>
            </a:r>
            <a:r>
              <a:rPr lang="uk-UA" sz="2600" dirty="0" err="1"/>
              <a:t>Conduct</a:t>
            </a:r>
            <a:r>
              <a:rPr lang="uk-UA" sz="2600" dirty="0"/>
              <a:t> </a:t>
            </a:r>
            <a:r>
              <a:rPr lang="uk-UA" sz="2600" dirty="0" err="1"/>
              <a:t>for</a:t>
            </a:r>
            <a:r>
              <a:rPr lang="uk-UA" sz="2600" dirty="0"/>
              <a:t> </a:t>
            </a:r>
            <a:r>
              <a:rPr lang="uk-UA" sz="2600" dirty="0" err="1"/>
              <a:t>Research</a:t>
            </a:r>
            <a:r>
              <a:rPr lang="uk-UA" sz="2600" dirty="0"/>
              <a:t> </a:t>
            </a:r>
            <a:r>
              <a:rPr lang="uk-UA" sz="2600" dirty="0" err="1"/>
              <a:t>Integrity</a:t>
            </a:r>
            <a:r>
              <a:rPr lang="uk-UA" sz="2600" dirty="0"/>
              <a:t> </a:t>
            </a:r>
            <a:r>
              <a:rPr lang="uk-UA" sz="2600" dirty="0" err="1"/>
              <a:t>Revised</a:t>
            </a:r>
            <a:r>
              <a:rPr lang="uk-UA" sz="2600" dirty="0"/>
              <a:t> </a:t>
            </a:r>
            <a:r>
              <a:rPr lang="uk-UA" sz="2600" dirty="0" err="1"/>
              <a:t>Edition</a:t>
            </a:r>
            <a:r>
              <a:rPr lang="uk-UA" sz="2600" dirty="0"/>
              <a:t>, 2023</a:t>
            </a:r>
            <a:r>
              <a:rPr lang="uk-UA" sz="2600" dirty="0" smtClean="0"/>
              <a:t>;</a:t>
            </a:r>
          </a:p>
          <a:p>
            <a:r>
              <a:rPr lang="uk-UA" sz="2600" dirty="0" err="1" smtClean="0"/>
              <a:t>The</a:t>
            </a:r>
            <a:r>
              <a:rPr lang="uk-UA" sz="2600" dirty="0" smtClean="0"/>
              <a:t> </a:t>
            </a:r>
            <a:r>
              <a:rPr lang="uk-UA" sz="2600" dirty="0" err="1"/>
              <a:t>Fundamental</a:t>
            </a:r>
            <a:r>
              <a:rPr lang="uk-UA" sz="2600" dirty="0"/>
              <a:t> </a:t>
            </a:r>
            <a:r>
              <a:rPr lang="uk-UA" sz="2600" dirty="0" err="1"/>
              <a:t>Values</a:t>
            </a:r>
            <a:r>
              <a:rPr lang="uk-UA" sz="2600" dirty="0"/>
              <a:t> </a:t>
            </a:r>
            <a:r>
              <a:rPr lang="uk-UA" sz="2600" dirty="0" err="1"/>
              <a:t>of</a:t>
            </a:r>
            <a:r>
              <a:rPr lang="uk-UA" sz="2600" dirty="0"/>
              <a:t> </a:t>
            </a:r>
            <a:r>
              <a:rPr lang="uk-UA" sz="2600" dirty="0" err="1"/>
              <a:t>Academic</a:t>
            </a:r>
            <a:r>
              <a:rPr lang="uk-UA" sz="2600" dirty="0"/>
              <a:t> </a:t>
            </a:r>
            <a:r>
              <a:rPr lang="uk-UA" sz="2600" dirty="0" err="1"/>
              <a:t>Integrity</a:t>
            </a:r>
            <a:r>
              <a:rPr lang="uk-UA" sz="2600" dirty="0" smtClean="0"/>
              <a:t>, </a:t>
            </a:r>
            <a:r>
              <a:rPr lang="uk-UA" sz="2600" dirty="0" err="1" smtClean="0"/>
              <a:t>The</a:t>
            </a:r>
            <a:r>
              <a:rPr lang="uk-UA" sz="2600" dirty="0" smtClean="0"/>
              <a:t> </a:t>
            </a:r>
            <a:r>
              <a:rPr lang="uk-UA" sz="2600" dirty="0" err="1"/>
              <a:t>third</a:t>
            </a:r>
            <a:r>
              <a:rPr lang="uk-UA" sz="2600" dirty="0"/>
              <a:t> </a:t>
            </a:r>
            <a:r>
              <a:rPr lang="uk-UA" sz="2600" dirty="0" err="1"/>
              <a:t>edition</a:t>
            </a:r>
            <a:r>
              <a:rPr lang="uk-UA" sz="2600" dirty="0"/>
              <a:t>, 2021; </a:t>
            </a:r>
            <a:endParaRPr lang="uk-UA" sz="2600" dirty="0" smtClean="0"/>
          </a:p>
          <a:p>
            <a:r>
              <a:rPr lang="uk-UA" sz="2600" dirty="0" err="1" smtClean="0"/>
              <a:t>Comments</a:t>
            </a:r>
            <a:r>
              <a:rPr lang="uk-UA" sz="2600" dirty="0" smtClean="0"/>
              <a:t> </a:t>
            </a:r>
            <a:r>
              <a:rPr lang="uk-UA" sz="2600" dirty="0" err="1"/>
              <a:t>on</a:t>
            </a:r>
            <a:r>
              <a:rPr lang="uk-UA" sz="2600" dirty="0"/>
              <a:t> </a:t>
            </a:r>
            <a:r>
              <a:rPr lang="uk-UA" sz="2600" dirty="0" err="1"/>
              <a:t>the</a:t>
            </a:r>
            <a:r>
              <a:rPr lang="uk-UA" sz="2600" dirty="0"/>
              <a:t> </a:t>
            </a:r>
            <a:r>
              <a:rPr lang="uk-UA" sz="2600" dirty="0" err="1"/>
              <a:t>review</a:t>
            </a:r>
            <a:r>
              <a:rPr lang="uk-UA" sz="2600" dirty="0"/>
              <a:t> </a:t>
            </a:r>
            <a:r>
              <a:rPr lang="uk-UA" sz="2600" dirty="0" err="1"/>
              <a:t>of</a:t>
            </a:r>
            <a:r>
              <a:rPr lang="uk-UA" sz="2600" dirty="0"/>
              <a:t> </a:t>
            </a:r>
            <a:r>
              <a:rPr lang="uk-UA" sz="2600" dirty="0" err="1"/>
              <a:t>the</a:t>
            </a:r>
            <a:r>
              <a:rPr lang="uk-UA" sz="2600" dirty="0"/>
              <a:t> ALLEA </a:t>
            </a:r>
            <a:r>
              <a:rPr lang="uk-UA" sz="2600" dirty="0" err="1"/>
              <a:t>code</a:t>
            </a:r>
            <a:r>
              <a:rPr lang="uk-UA" sz="2600" dirty="0"/>
              <a:t>, 2023; </a:t>
            </a:r>
            <a:endParaRPr lang="uk-UA" sz="2600" dirty="0" smtClean="0"/>
          </a:p>
          <a:p>
            <a:r>
              <a:rPr lang="uk-UA" sz="2600" dirty="0" err="1" smtClean="0"/>
              <a:t>Academic</a:t>
            </a:r>
            <a:r>
              <a:rPr lang="uk-UA" sz="2600" dirty="0" smtClean="0"/>
              <a:t> </a:t>
            </a:r>
            <a:r>
              <a:rPr lang="uk-UA" sz="2600" dirty="0" err="1"/>
              <a:t>Integrity</a:t>
            </a:r>
            <a:r>
              <a:rPr lang="uk-UA" sz="2600" dirty="0"/>
              <a:t> </a:t>
            </a:r>
            <a:r>
              <a:rPr lang="uk-UA" sz="2600" dirty="0" err="1"/>
              <a:t>Competency</a:t>
            </a:r>
            <a:r>
              <a:rPr lang="uk-UA" sz="2600" dirty="0"/>
              <a:t> </a:t>
            </a:r>
            <a:r>
              <a:rPr lang="uk-UA" sz="2600" dirty="0" err="1"/>
              <a:t>Resource</a:t>
            </a:r>
            <a:r>
              <a:rPr lang="uk-UA" sz="2600" dirty="0"/>
              <a:t> </a:t>
            </a:r>
            <a:r>
              <a:rPr lang="uk-UA" sz="2600" dirty="0" err="1"/>
              <a:t>Map</a:t>
            </a:r>
            <a:r>
              <a:rPr lang="uk-UA" sz="2600" dirty="0"/>
              <a:t>, 2023</a:t>
            </a:r>
            <a:r>
              <a:rPr lang="uk-UA" sz="2600" dirty="0" smtClean="0"/>
              <a:t>.</a:t>
            </a:r>
          </a:p>
          <a:p>
            <a:r>
              <a:rPr lang="uk-UA" dirty="0" err="1"/>
              <a:t>The</a:t>
            </a:r>
            <a:r>
              <a:rPr lang="uk-UA" dirty="0"/>
              <a:t> </a:t>
            </a:r>
            <a:r>
              <a:rPr lang="uk-UA" dirty="0" err="1"/>
              <a:t>European</a:t>
            </a:r>
            <a:r>
              <a:rPr lang="uk-UA" dirty="0"/>
              <a:t> </a:t>
            </a:r>
            <a:r>
              <a:rPr lang="uk-UA" dirty="0" err="1"/>
              <a:t>Code</a:t>
            </a:r>
            <a:r>
              <a:rPr lang="uk-UA" dirty="0"/>
              <a:t> </a:t>
            </a:r>
            <a:r>
              <a:rPr lang="uk-UA" dirty="0" err="1"/>
              <a:t>of</a:t>
            </a:r>
            <a:r>
              <a:rPr lang="uk-UA" dirty="0"/>
              <a:t> </a:t>
            </a:r>
            <a:r>
              <a:rPr lang="uk-UA" dirty="0" err="1"/>
              <a:t>Conduct</a:t>
            </a:r>
            <a:r>
              <a:rPr lang="uk-UA" dirty="0"/>
              <a:t> </a:t>
            </a:r>
            <a:r>
              <a:rPr lang="uk-UA" dirty="0" err="1"/>
              <a:t>for</a:t>
            </a:r>
            <a:r>
              <a:rPr lang="uk-UA" dirty="0"/>
              <a:t> </a:t>
            </a:r>
            <a:r>
              <a:rPr lang="uk-UA" dirty="0" err="1"/>
              <a:t>Research</a:t>
            </a:r>
            <a:r>
              <a:rPr lang="uk-UA" dirty="0"/>
              <a:t> </a:t>
            </a:r>
            <a:r>
              <a:rPr lang="uk-UA" dirty="0" err="1"/>
              <a:t>Integrity</a:t>
            </a:r>
            <a:r>
              <a:rPr lang="uk-UA" dirty="0"/>
              <a:t> </a:t>
            </a:r>
            <a:r>
              <a:rPr lang="uk-UA" dirty="0" err="1"/>
              <a:t>Revised</a:t>
            </a:r>
            <a:r>
              <a:rPr lang="uk-UA" dirty="0"/>
              <a:t> </a:t>
            </a:r>
            <a:r>
              <a:rPr lang="uk-UA" dirty="0" err="1"/>
              <a:t>Edition</a:t>
            </a:r>
            <a:r>
              <a:rPr lang="uk-UA" dirty="0"/>
              <a:t>, 2023; </a:t>
            </a:r>
            <a:endParaRPr lang="uk-UA" sz="2600" dirty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653" b="5531"/>
          <a:stretch/>
        </p:blipFill>
        <p:spPr>
          <a:xfrm>
            <a:off x="9942022" y="4921002"/>
            <a:ext cx="2249978" cy="2330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93" y="6570133"/>
            <a:ext cx="5484047" cy="4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0" y="0"/>
            <a:ext cx="9404723" cy="783415"/>
          </a:xfrm>
        </p:spPr>
        <p:txBody>
          <a:bodyPr/>
          <a:lstStyle/>
          <a:p>
            <a:pPr algn="ctr"/>
            <a:r>
              <a:rPr lang="uk-UA" dirty="0" smtClean="0"/>
              <a:t>Нормативна база України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52400" y="643467"/>
            <a:ext cx="11853333" cy="6214533"/>
          </a:xfrm>
        </p:spPr>
        <p:txBody>
          <a:bodyPr/>
          <a:lstStyle/>
          <a:p>
            <a:r>
              <a:rPr lang="uk-UA" sz="2200" dirty="0"/>
              <a:t>Закон України  «Про освіту», 2017 р.; </a:t>
            </a:r>
            <a:endParaRPr lang="uk-UA" sz="2200" dirty="0" smtClean="0"/>
          </a:p>
          <a:p>
            <a:r>
              <a:rPr lang="uk-UA" sz="2200" dirty="0" smtClean="0"/>
              <a:t>Закон </a:t>
            </a:r>
            <a:r>
              <a:rPr lang="uk-UA" sz="2200" dirty="0"/>
              <a:t>України   «Про вищу освіту», 2014 р</a:t>
            </a:r>
            <a:r>
              <a:rPr lang="uk-UA" sz="2200" dirty="0" smtClean="0"/>
              <a:t>.;</a:t>
            </a:r>
          </a:p>
          <a:p>
            <a:r>
              <a:rPr lang="uk-UA" sz="2200" dirty="0" smtClean="0"/>
              <a:t> </a:t>
            </a:r>
            <a:r>
              <a:rPr lang="uk-UA" sz="2200" dirty="0"/>
              <a:t>Положення про Національний </a:t>
            </a:r>
            <a:r>
              <a:rPr lang="uk-UA" sz="2200" dirty="0" err="1"/>
              <a:t>репозитарій</a:t>
            </a:r>
            <a:r>
              <a:rPr lang="uk-UA" sz="2200" dirty="0"/>
              <a:t> академічних текстів: постанова Кабінету Міністрів України, 2017 р.; </a:t>
            </a:r>
            <a:endParaRPr lang="uk-UA" sz="2200" dirty="0" smtClean="0"/>
          </a:p>
          <a:p>
            <a:r>
              <a:rPr lang="uk-UA" sz="2200" dirty="0" smtClean="0"/>
              <a:t>Лист </a:t>
            </a:r>
            <a:r>
              <a:rPr lang="uk-UA" sz="2200" dirty="0"/>
              <a:t>Міністерства освіти та науки України (МОН)  «Щодо забезпечення академічної доброчесності у закладах вищої освіти», 2017 р.; </a:t>
            </a:r>
            <a:endParaRPr lang="uk-UA" sz="2200" dirty="0" smtClean="0"/>
          </a:p>
          <a:p>
            <a:r>
              <a:rPr lang="uk-UA" sz="2200" dirty="0" smtClean="0"/>
              <a:t>Лист </a:t>
            </a:r>
            <a:r>
              <a:rPr lang="uk-UA" sz="2200" dirty="0"/>
              <a:t>МОН України «Щодо рекомендацій з академічної доброчесності для закладів вищої освіти», 2018 р</a:t>
            </a:r>
            <a:r>
              <a:rPr lang="uk-UA" sz="2200" dirty="0" smtClean="0"/>
              <a:t>.;</a:t>
            </a:r>
          </a:p>
          <a:p>
            <a:r>
              <a:rPr lang="uk-UA" sz="2200" dirty="0" smtClean="0"/>
              <a:t> </a:t>
            </a:r>
            <a:r>
              <a:rPr lang="uk-UA" sz="2200" dirty="0"/>
              <a:t>Лист МОН України «Рекомендації щодо запобігання академічному плагіату та його виявлення в наукових роботах (авторефератах, дисертаціях, монографіях, наукових доповідях, статтях тощо)» 2018 р.; </a:t>
            </a:r>
            <a:endParaRPr lang="uk-UA" sz="2200" dirty="0" smtClean="0"/>
          </a:p>
          <a:p>
            <a:r>
              <a:rPr lang="uk-UA" sz="2200" dirty="0" smtClean="0"/>
              <a:t>МОН </a:t>
            </a:r>
            <a:r>
              <a:rPr lang="uk-UA" sz="2200" dirty="0"/>
              <a:t>України «Методичні рекомендації для закладів вищої освіти з підтримки принципів академічної доброчесності», 2018 р; </a:t>
            </a:r>
            <a:endParaRPr lang="uk-UA" sz="2200" dirty="0" smtClean="0"/>
          </a:p>
          <a:p>
            <a:r>
              <a:rPr lang="uk-UA" sz="2200" dirty="0" smtClean="0"/>
              <a:t>Лист </a:t>
            </a:r>
            <a:r>
              <a:rPr lang="uk-UA" sz="2200" dirty="0"/>
              <a:t>МОН України «Запобігання окремих проблем і помилок у практиках забезпечення академічної доброчесності: Аналітична записка», 2020 р. та інші.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918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795"/>
            <a:ext cx="12192000" cy="1991224"/>
          </a:xfrm>
        </p:spPr>
        <p:txBody>
          <a:bodyPr/>
          <a:lstStyle/>
          <a:p>
            <a:pPr algn="ctr"/>
            <a:r>
              <a:rPr lang="uk-UA" dirty="0" err="1" smtClean="0"/>
              <a:t>Проєкт</a:t>
            </a:r>
            <a:r>
              <a:rPr lang="uk-UA" dirty="0" smtClean="0"/>
              <a:t> </a:t>
            </a:r>
            <a:r>
              <a:rPr lang="uk-UA" dirty="0"/>
              <a:t>сприяння академічній доброчесності в Україні </a:t>
            </a:r>
            <a:br>
              <a:rPr lang="uk-UA" dirty="0"/>
            </a:br>
            <a:r>
              <a:rPr lang="uk-UA" sz="2400" dirty="0" smtClean="0"/>
              <a:t>(</a:t>
            </a:r>
            <a:r>
              <a:rPr lang="en-US" sz="2400" dirty="0"/>
              <a:t>Strengthening Academic Integrity in Ukraine Project — </a:t>
            </a:r>
            <a:r>
              <a:rPr lang="en-US" sz="2400" dirty="0" smtClean="0"/>
              <a:t>SAIUP</a:t>
            </a:r>
            <a:r>
              <a:rPr lang="uk-UA" sz="2400" dirty="0" smtClean="0"/>
              <a:t>)</a:t>
            </a:r>
            <a:endParaRPr lang="uk-UA" sz="2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82633" y="1778924"/>
            <a:ext cx="11637818" cy="5079075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Американська Рада </a:t>
            </a:r>
            <a:r>
              <a:rPr lang="uk-UA" sz="2400" dirty="0"/>
              <a:t>з міжнародної освіти </a:t>
            </a:r>
            <a:endParaRPr lang="uk-UA" sz="2400" dirty="0" smtClean="0"/>
          </a:p>
          <a:p>
            <a:r>
              <a:rPr lang="uk-UA" sz="2400" dirty="0" smtClean="0"/>
              <a:t>Міністерство </a:t>
            </a:r>
            <a:r>
              <a:rPr lang="uk-UA" sz="2400" dirty="0"/>
              <a:t>освіти і науки України </a:t>
            </a:r>
            <a:endParaRPr lang="uk-UA" sz="2400" dirty="0" smtClean="0"/>
          </a:p>
          <a:p>
            <a:r>
              <a:rPr lang="uk-UA" sz="2400" dirty="0" smtClean="0"/>
              <a:t>Посольство </a:t>
            </a:r>
            <a:r>
              <a:rPr lang="uk-UA" sz="2400" dirty="0"/>
              <a:t>США в </a:t>
            </a:r>
            <a:r>
              <a:rPr lang="uk-UA" sz="2400" dirty="0" smtClean="0"/>
              <a:t>Україні</a:t>
            </a:r>
          </a:p>
          <a:p>
            <a:r>
              <a:rPr lang="uk-UA" sz="2400" dirty="0" smtClean="0"/>
              <a:t>Мета -  </a:t>
            </a:r>
            <a:r>
              <a:rPr lang="uk-UA" sz="2400" dirty="0"/>
              <a:t>застосовувати спільний досвід США і України для </a:t>
            </a:r>
            <a:r>
              <a:rPr lang="uk-UA" sz="2400" dirty="0" smtClean="0"/>
              <a:t>розроблення </a:t>
            </a:r>
            <a:r>
              <a:rPr lang="uk-UA" sz="2400" dirty="0"/>
              <a:t>та втілення плану заходів, зміст яких полягає в орієнтації та навчанні студентів, викладачів та адміністраторів </a:t>
            </a:r>
            <a:r>
              <a:rPr lang="uk-UA" sz="2400" dirty="0" smtClean="0"/>
              <a:t>закладів освіти  </a:t>
            </a:r>
            <a:r>
              <a:rPr lang="uk-UA" sz="2400" dirty="0"/>
              <a:t>України практичної цінності і важливості академічної доброчесності, наданні ресурсів і плану дій задля їхнього тісного залучення до зміцнення академічної доброчесності в освітньому </a:t>
            </a:r>
            <a:r>
              <a:rPr lang="uk-UA" sz="2400" dirty="0" smtClean="0"/>
              <a:t>середовищі.</a:t>
            </a:r>
          </a:p>
          <a:p>
            <a:endParaRPr lang="uk-UA" dirty="0"/>
          </a:p>
          <a:p>
            <a:pPr marL="0" lvl="0" indent="0" algn="just">
              <a:buNone/>
            </a:pPr>
            <a:r>
              <a:rPr lang="uk-UA" sz="1700" u="sng" dirty="0"/>
              <a:t>Академічна доброчесність в університеті: погляд і роль студентів </a:t>
            </a:r>
            <a:r>
              <a:rPr lang="uk-UA" sz="1700" u="sng" dirty="0">
                <a:hlinkClick r:id="rId2"/>
              </a:rPr>
              <a:t>https://saiup.org.ua/novyny/akademichna-dobrochesnist-v-universyteti-poglyad-rol-studentiv/</a:t>
            </a:r>
            <a:endParaRPr lang="uk-UA" sz="1700" dirty="0"/>
          </a:p>
          <a:p>
            <a:endParaRPr lang="uk-UA" sz="1700" dirty="0"/>
          </a:p>
        </p:txBody>
      </p:sp>
    </p:spTree>
    <p:extLst>
      <p:ext uri="{BB962C8B-B14F-4D97-AF65-F5344CB8AC3E}">
        <p14:creationId xmlns:p14="http://schemas.microsoft.com/office/powerpoint/2010/main" val="65248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он">
  <a:themeElements>
    <a:clrScheme name="Повітряний поті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І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І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770</TotalTime>
  <Words>2678</Words>
  <Application>Microsoft Office PowerPoint</Application>
  <PresentationFormat>Широкий екран</PresentationFormat>
  <Paragraphs>252</Paragraphs>
  <Slides>53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53</vt:i4>
      </vt:variant>
    </vt:vector>
  </HeadingPairs>
  <TitlesOfParts>
    <vt:vector size="61" baseType="lpstr">
      <vt:lpstr>Arial</vt:lpstr>
      <vt:lpstr>Calibri</vt:lpstr>
      <vt:lpstr>Century Gothic</vt:lpstr>
      <vt:lpstr>Times New Roman</vt:lpstr>
      <vt:lpstr>Wingdings</vt:lpstr>
      <vt:lpstr>Wingdings 3</vt:lpstr>
      <vt:lpstr>Іон</vt:lpstr>
      <vt:lpstr>Clip</vt:lpstr>
      <vt:lpstr>Презентація PowerPoint</vt:lpstr>
      <vt:lpstr>  Загальноуніверситетський вебінар  АКАДЕМІЧНА ДОБРОЧЕСНІСТЬ ЯК ОСНОВА ОСВІТНЬОГО І НАУКОВОГО ПРОЦЕСІВ У КИЇВСЬКОМУ НАЦІОНАЛЬНОМУ ЛІНГВІСТИЧНОМУ УНІВЕРСИТЕТІ</vt:lpstr>
      <vt:lpstr>Академічна доброчесність   (Academic integrity)</vt:lpstr>
      <vt:lpstr>Презентація PowerPoint</vt:lpstr>
      <vt:lpstr>Центр академічної доброчесності  (International Center for Academic Integrity) </vt:lpstr>
      <vt:lpstr>Презентація PowerPoint</vt:lpstr>
      <vt:lpstr>Основоположні документи</vt:lpstr>
      <vt:lpstr>Нормативна база України</vt:lpstr>
      <vt:lpstr>Проєкт сприяння академічній доброчесності в Україні  (Strengthening Academic Integrity in Ukraine Project — SAIUP)</vt:lpstr>
      <vt:lpstr>Академічна нечесність  (academic misconduct, dishonesty)</vt:lpstr>
      <vt:lpstr>Презентація PowerPoint</vt:lpstr>
      <vt:lpstr>Презентація PowerPoint</vt:lpstr>
      <vt:lpstr>Основні види плагіату</vt:lpstr>
      <vt:lpstr>Сучасний стан проблеми доброчесності в ЗВО України</vt:lpstr>
      <vt:lpstr>Результати анкетного опитування</vt:lpstr>
      <vt:lpstr>Результати анкетного опитування (Продовження)</vt:lpstr>
      <vt:lpstr>Причини проявів академічної недоброчесності студентів</vt:lpstr>
      <vt:lpstr>Презентація PowerPoint</vt:lpstr>
      <vt:lpstr>Презентація PowerPoint</vt:lpstr>
      <vt:lpstr>Оцінка респондентами видів проявів академічної недоброчесності студентів  (за 10-ти бальною шкалою)</vt:lpstr>
      <vt:lpstr>Оцінка студентами окремих заходів, спрямованих проти проявів академічної недоброчесності </vt:lpstr>
      <vt:lpstr>Презентація PowerPoint</vt:lpstr>
      <vt:lpstr>Тести та анкети для  визначення рівня володіння академічною доброчесністю (Academic Integrity Requirements Tests) </vt:lpstr>
      <vt:lpstr>Аналіз анкет, розроблених закладами вищої освіти </vt:lpstr>
      <vt:lpstr>Компетентність в академічній доброчесності</vt:lpstr>
      <vt:lpstr>Структура компетентності в академічній доброчесності здобувачів вищої освіти </vt:lpstr>
      <vt:lpstr>Структура субкомпетентності здобувачів вищої освіти «Знання у сфері академічної доброчесності в галузі освіти» </vt:lpstr>
      <vt:lpstr>Зміст мікрокомпетентності «Знання у сфері  академічної доброчесності в галузі освіти»</vt:lpstr>
      <vt:lpstr>Знання у сфері академічної доброчесності  в галузі освіти </vt:lpstr>
      <vt:lpstr>Презентація PowerPoint</vt:lpstr>
      <vt:lpstr>Зміст другої мікрокомпетентності  «Уміння у сфері академічної доброчесності в галузі освіти» </vt:lpstr>
      <vt:lpstr>Уміння у сфері академічної доброчесності в галузі  освіти </vt:lpstr>
      <vt:lpstr>Презентація PowerPoint</vt:lpstr>
      <vt:lpstr>Зміст  третьої мікрокомпетентності  «Комунікація на засадах академічної доброчесності в галузі освіти»</vt:lpstr>
      <vt:lpstr>Презентація PowerPoint</vt:lpstr>
      <vt:lpstr>Презентація PowerPoint</vt:lpstr>
      <vt:lpstr>Зміст четвертої   мікрокомпетентності  «Відповідальність та автономія у дотриманні академічної доброчесності  в галузі освіти» </vt:lpstr>
      <vt:lpstr>Презентація PowerPoint</vt:lpstr>
      <vt:lpstr>ВІДПОВІДАЛЬНІСТЬ </vt:lpstr>
      <vt:lpstr>АВТОНОМНІСТЬ </vt:lpstr>
      <vt:lpstr>Структура тесту для визначення володіння здобувачами вищої освіти компетентністю в академічній доброчесності.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Академічна доброчесність  як запорука якісної освіти</vt:lpstr>
      <vt:lpstr>Презентація PowerPoint</vt:lpstr>
      <vt:lpstr>Список публікацій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АКАДЕМІЧНА ДОБРОЧЕСНІСТЬ ЯК ОСНОВА ОСВІТНЬОГО І НАУКОВОГО ПРОЦЕСІВ У Київському НАЦІОНАЛЬНОМУ ЛІНГВІСТИЧНОМУ УНІВЕРСИТЕТІ</dc:title>
  <dc:creator>Admin</dc:creator>
  <cp:lastModifiedBy>Admin</cp:lastModifiedBy>
  <cp:revision>41</cp:revision>
  <dcterms:created xsi:type="dcterms:W3CDTF">2025-03-25T14:46:32Z</dcterms:created>
  <dcterms:modified xsi:type="dcterms:W3CDTF">2025-10-07T15:15:35Z</dcterms:modified>
</cp:coreProperties>
</file>